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603825" cy="51206400"/>
  <p:notesSz cx="6858000" cy="9945688"/>
  <p:defaultTextStyle>
    <a:defPPr>
      <a:defRPr lang="ja-JP"/>
    </a:defPPr>
    <a:lvl1pPr marL="0" algn="l" defTabSz="4572000" rtl="0" eaLnBrk="1" latinLnBrk="0" hangingPunct="1">
      <a:defRPr kumimoji="1" sz="9000" kern="1200">
        <a:solidFill>
          <a:schemeClr val="tx1"/>
        </a:solidFill>
        <a:latin typeface="+mn-lt"/>
        <a:ea typeface="+mn-ea"/>
        <a:cs typeface="+mn-cs"/>
      </a:defRPr>
    </a:lvl1pPr>
    <a:lvl2pPr marL="2286000" algn="l" defTabSz="4572000" rtl="0" eaLnBrk="1" latinLnBrk="0" hangingPunct="1">
      <a:defRPr kumimoji="1" sz="9000" kern="1200">
        <a:solidFill>
          <a:schemeClr val="tx1"/>
        </a:solidFill>
        <a:latin typeface="+mn-lt"/>
        <a:ea typeface="+mn-ea"/>
        <a:cs typeface="+mn-cs"/>
      </a:defRPr>
    </a:lvl2pPr>
    <a:lvl3pPr marL="4572000" algn="l" defTabSz="4572000" rtl="0" eaLnBrk="1" latinLnBrk="0" hangingPunct="1">
      <a:defRPr kumimoji="1" sz="9000" kern="1200">
        <a:solidFill>
          <a:schemeClr val="tx1"/>
        </a:solidFill>
        <a:latin typeface="+mn-lt"/>
        <a:ea typeface="+mn-ea"/>
        <a:cs typeface="+mn-cs"/>
      </a:defRPr>
    </a:lvl3pPr>
    <a:lvl4pPr marL="6858000" algn="l" defTabSz="4572000" rtl="0" eaLnBrk="1" latinLnBrk="0" hangingPunct="1">
      <a:defRPr kumimoji="1" sz="9000" kern="1200">
        <a:solidFill>
          <a:schemeClr val="tx1"/>
        </a:solidFill>
        <a:latin typeface="+mn-lt"/>
        <a:ea typeface="+mn-ea"/>
        <a:cs typeface="+mn-cs"/>
      </a:defRPr>
    </a:lvl4pPr>
    <a:lvl5pPr marL="9144000" algn="l" defTabSz="4572000" rtl="0" eaLnBrk="1" latinLnBrk="0" hangingPunct="1">
      <a:defRPr kumimoji="1" sz="9000" kern="1200">
        <a:solidFill>
          <a:schemeClr val="tx1"/>
        </a:solidFill>
        <a:latin typeface="+mn-lt"/>
        <a:ea typeface="+mn-ea"/>
        <a:cs typeface="+mn-cs"/>
      </a:defRPr>
    </a:lvl5pPr>
    <a:lvl6pPr marL="11430000" algn="l" defTabSz="4572000" rtl="0" eaLnBrk="1" latinLnBrk="0" hangingPunct="1">
      <a:defRPr kumimoji="1" sz="9000" kern="1200">
        <a:solidFill>
          <a:schemeClr val="tx1"/>
        </a:solidFill>
        <a:latin typeface="+mn-lt"/>
        <a:ea typeface="+mn-ea"/>
        <a:cs typeface="+mn-cs"/>
      </a:defRPr>
    </a:lvl6pPr>
    <a:lvl7pPr marL="13716000" algn="l" defTabSz="4572000" rtl="0" eaLnBrk="1" latinLnBrk="0" hangingPunct="1">
      <a:defRPr kumimoji="1" sz="9000" kern="1200">
        <a:solidFill>
          <a:schemeClr val="tx1"/>
        </a:solidFill>
        <a:latin typeface="+mn-lt"/>
        <a:ea typeface="+mn-ea"/>
        <a:cs typeface="+mn-cs"/>
      </a:defRPr>
    </a:lvl7pPr>
    <a:lvl8pPr marL="16002000" algn="l" defTabSz="4572000" rtl="0" eaLnBrk="1" latinLnBrk="0" hangingPunct="1">
      <a:defRPr kumimoji="1" sz="9000" kern="1200">
        <a:solidFill>
          <a:schemeClr val="tx1"/>
        </a:solidFill>
        <a:latin typeface="+mn-lt"/>
        <a:ea typeface="+mn-ea"/>
        <a:cs typeface="+mn-cs"/>
      </a:defRPr>
    </a:lvl8pPr>
    <a:lvl9pPr marL="18288000" algn="l" defTabSz="4572000" rtl="0" eaLnBrk="1" latinLnBrk="0" hangingPunct="1">
      <a:defRPr kumimoji="1" sz="9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634C"/>
    <a:srgbClr val="32EE51"/>
    <a:srgbClr val="00FF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18" autoAdjust="0"/>
  </p:normalViewPr>
  <p:slideViewPr>
    <p:cSldViewPr>
      <p:cViewPr>
        <p:scale>
          <a:sx n="100" d="100"/>
          <a:sy n="100" d="100"/>
        </p:scale>
        <p:origin x="4920" y="13716"/>
      </p:cViewPr>
      <p:guideLst>
        <p:guide orient="horz" pos="16128"/>
        <p:guide pos="96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ltLang="ja-JP" sz="3600" dirty="0"/>
              <a:t>Gender</a:t>
            </a:r>
            <a:endParaRPr lang="ja-JP" altLang="en-US" sz="3600" dirty="0"/>
          </a:p>
        </c:rich>
      </c:tx>
      <c:layout/>
      <c:overlay val="0"/>
    </c:title>
    <c:autoTitleDeleted val="0"/>
    <c:plotArea>
      <c:layout/>
      <c:pieChart>
        <c:varyColors val="1"/>
        <c:ser>
          <c:idx val="0"/>
          <c:order val="0"/>
          <c:dLbls>
            <c:dLbl>
              <c:idx val="0"/>
              <c:layout/>
              <c:tx>
                <c:rich>
                  <a:bodyPr/>
                  <a:lstStyle/>
                  <a:p>
                    <a:r>
                      <a:rPr lang="en-US" altLang="en-US" sz="2800" dirty="0"/>
                      <a:t>Male
</a:t>
                    </a:r>
                    <a:r>
                      <a:rPr lang="en-US" altLang="en-US" sz="2800" dirty="0" smtClean="0"/>
                      <a:t>36%</a:t>
                    </a:r>
                    <a:endParaRPr lang="en-US" altLang="en-US" sz="2800" dirty="0"/>
                  </a:p>
                </c:rich>
              </c:tx>
              <c:showLegendKey val="0"/>
              <c:showVal val="0"/>
              <c:showCatName val="1"/>
              <c:showSerName val="0"/>
              <c:showPercent val="1"/>
              <c:showBubbleSize val="0"/>
            </c:dLbl>
            <c:dLbl>
              <c:idx val="1"/>
              <c:layout>
                <c:manualLayout>
                  <c:x val="0.18739968030312001"/>
                  <c:y val="-9.8619271148798704E-2"/>
                </c:manualLayout>
              </c:layout>
              <c:tx>
                <c:rich>
                  <a:bodyPr/>
                  <a:lstStyle/>
                  <a:p>
                    <a:r>
                      <a:rPr lang="en-US" altLang="en-US" sz="2800" dirty="0"/>
                      <a:t>Female
</a:t>
                    </a:r>
                    <a:r>
                      <a:rPr lang="en-US" altLang="en-US" sz="2800" dirty="0" smtClean="0"/>
                      <a:t>64%</a:t>
                    </a:r>
                    <a:endParaRPr lang="en-US" altLang="en-US" sz="2800" dirty="0"/>
                  </a:p>
                </c:rich>
              </c:tx>
              <c:showLegendKey val="0"/>
              <c:showVal val="0"/>
              <c:showCatName val="1"/>
              <c:showSerName val="0"/>
              <c:showPercent val="1"/>
              <c:showBubbleSize val="0"/>
            </c:dLbl>
            <c:showLegendKey val="0"/>
            <c:showVal val="0"/>
            <c:showCatName val="1"/>
            <c:showSerName val="0"/>
            <c:showPercent val="1"/>
            <c:showBubbleSize val="0"/>
            <c:showLeaderLines val="1"/>
          </c:dLbls>
          <c:cat>
            <c:strRef>
              <c:f>Sheet1!$A$2:$A$3</c:f>
              <c:strCache>
                <c:ptCount val="2"/>
                <c:pt idx="0">
                  <c:v>Male</c:v>
                </c:pt>
                <c:pt idx="1">
                  <c:v>Female</c:v>
                </c:pt>
              </c:strCache>
            </c:strRef>
          </c:cat>
          <c:val>
            <c:numRef>
              <c:f>Sheet1!$B$2:$B$3</c:f>
              <c:numCache>
                <c:formatCode>General</c:formatCode>
                <c:ptCount val="2"/>
                <c:pt idx="0">
                  <c:v>77</c:v>
                </c:pt>
                <c:pt idx="1">
                  <c:v>113</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71800" cy="497285"/>
          </a:xfrm>
          <a:prstGeom prst="rect">
            <a:avLst/>
          </a:prstGeom>
        </p:spPr>
        <p:txBody>
          <a:bodyPr vert="horz" lIns="92476" tIns="46238" rIns="92476" bIns="4623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97285"/>
          </a:xfrm>
          <a:prstGeom prst="rect">
            <a:avLst/>
          </a:prstGeom>
        </p:spPr>
        <p:txBody>
          <a:bodyPr vert="horz" lIns="92476" tIns="46238" rIns="92476" bIns="46238" rtlCol="0"/>
          <a:lstStyle>
            <a:lvl1pPr algn="r">
              <a:defRPr sz="1200"/>
            </a:lvl1pPr>
          </a:lstStyle>
          <a:p>
            <a:fld id="{1921CC2A-008D-405C-A303-AD526960E5FE}" type="datetimeFigureOut">
              <a:rPr kumimoji="1" lang="ja-JP" altLang="en-US" smtClean="0"/>
              <a:t>2015/2/9</a:t>
            </a:fld>
            <a:endParaRPr kumimoji="1" lang="ja-JP" altLang="en-US" dirty="0"/>
          </a:p>
        </p:txBody>
      </p:sp>
      <p:sp>
        <p:nvSpPr>
          <p:cNvPr id="4" name="スライド イメージ プレースホルダー 3"/>
          <p:cNvSpPr>
            <a:spLocks noGrp="1" noRot="1" noChangeAspect="1"/>
          </p:cNvSpPr>
          <p:nvPr>
            <p:ph type="sldImg" idx="2"/>
          </p:nvPr>
        </p:nvSpPr>
        <p:spPr>
          <a:xfrm>
            <a:off x="2312988" y="744538"/>
            <a:ext cx="2232025" cy="3732212"/>
          </a:xfrm>
          <a:prstGeom prst="rect">
            <a:avLst/>
          </a:prstGeom>
          <a:noFill/>
          <a:ln w="12700">
            <a:solidFill>
              <a:prstClr val="black"/>
            </a:solidFill>
          </a:ln>
        </p:spPr>
        <p:txBody>
          <a:bodyPr vert="horz" lIns="92476" tIns="46238" rIns="92476" bIns="46238" rtlCol="0" anchor="ctr"/>
          <a:lstStyle/>
          <a:p>
            <a:endParaRPr lang="ja-JP" altLang="en-US" dirty="0"/>
          </a:p>
        </p:txBody>
      </p:sp>
      <p:sp>
        <p:nvSpPr>
          <p:cNvPr id="5" name="ノート プレースホルダー 4"/>
          <p:cNvSpPr>
            <a:spLocks noGrp="1"/>
          </p:cNvSpPr>
          <p:nvPr>
            <p:ph type="body" sz="quarter" idx="3"/>
          </p:nvPr>
        </p:nvSpPr>
        <p:spPr>
          <a:xfrm>
            <a:off x="685801" y="4724201"/>
            <a:ext cx="5486400" cy="4475559"/>
          </a:xfrm>
          <a:prstGeom prst="rect">
            <a:avLst/>
          </a:prstGeom>
        </p:spPr>
        <p:txBody>
          <a:bodyPr vert="horz" lIns="92476" tIns="46238" rIns="92476" bIns="462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6678"/>
            <a:ext cx="2971800" cy="497285"/>
          </a:xfrm>
          <a:prstGeom prst="rect">
            <a:avLst/>
          </a:prstGeom>
        </p:spPr>
        <p:txBody>
          <a:bodyPr vert="horz" lIns="92476" tIns="46238" rIns="92476" bIns="4623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9446678"/>
            <a:ext cx="2971800" cy="497285"/>
          </a:xfrm>
          <a:prstGeom prst="rect">
            <a:avLst/>
          </a:prstGeom>
        </p:spPr>
        <p:txBody>
          <a:bodyPr vert="horz" lIns="92476" tIns="46238" rIns="92476" bIns="46238" rtlCol="0" anchor="b"/>
          <a:lstStyle>
            <a:lvl1pPr algn="r">
              <a:defRPr sz="1200"/>
            </a:lvl1pPr>
          </a:lstStyle>
          <a:p>
            <a:fld id="{6872D548-5A36-4A90-8E45-DC92873115AD}" type="slidenum">
              <a:rPr kumimoji="1" lang="ja-JP" altLang="en-US" smtClean="0"/>
              <a:t>‹#›</a:t>
            </a:fld>
            <a:endParaRPr kumimoji="1" lang="ja-JP" altLang="en-US" dirty="0"/>
          </a:p>
        </p:txBody>
      </p:sp>
    </p:spTree>
    <p:extLst>
      <p:ext uri="{BB962C8B-B14F-4D97-AF65-F5344CB8AC3E}">
        <p14:creationId xmlns:p14="http://schemas.microsoft.com/office/powerpoint/2010/main" val="2766915363"/>
      </p:ext>
    </p:extLst>
  </p:cSld>
  <p:clrMap bg1="lt1" tx1="dk1" bg2="lt2" tx2="dk2" accent1="accent1" accent2="accent2" accent3="accent3" accent4="accent4" accent5="accent5" accent6="accent6" hlink="hlink" folHlink="folHlink"/>
  <p:notesStyle>
    <a:lvl1pPr marL="0" algn="l" defTabSz="4572000" rtl="0" eaLnBrk="1" latinLnBrk="0" hangingPunct="1">
      <a:defRPr kumimoji="1" sz="6000" kern="1200">
        <a:solidFill>
          <a:schemeClr val="tx1"/>
        </a:solidFill>
        <a:latin typeface="+mn-lt"/>
        <a:ea typeface="+mn-ea"/>
        <a:cs typeface="+mn-cs"/>
      </a:defRPr>
    </a:lvl1pPr>
    <a:lvl2pPr marL="2286000" algn="l" defTabSz="4572000" rtl="0" eaLnBrk="1" latinLnBrk="0" hangingPunct="1">
      <a:defRPr kumimoji="1" sz="6000" kern="1200">
        <a:solidFill>
          <a:schemeClr val="tx1"/>
        </a:solidFill>
        <a:latin typeface="+mn-lt"/>
        <a:ea typeface="+mn-ea"/>
        <a:cs typeface="+mn-cs"/>
      </a:defRPr>
    </a:lvl2pPr>
    <a:lvl3pPr marL="4572000" algn="l" defTabSz="4572000" rtl="0" eaLnBrk="1" latinLnBrk="0" hangingPunct="1">
      <a:defRPr kumimoji="1" sz="6000" kern="1200">
        <a:solidFill>
          <a:schemeClr val="tx1"/>
        </a:solidFill>
        <a:latin typeface="+mn-lt"/>
        <a:ea typeface="+mn-ea"/>
        <a:cs typeface="+mn-cs"/>
      </a:defRPr>
    </a:lvl3pPr>
    <a:lvl4pPr marL="6858000" algn="l" defTabSz="4572000" rtl="0" eaLnBrk="1" latinLnBrk="0" hangingPunct="1">
      <a:defRPr kumimoji="1" sz="6000" kern="1200">
        <a:solidFill>
          <a:schemeClr val="tx1"/>
        </a:solidFill>
        <a:latin typeface="+mn-lt"/>
        <a:ea typeface="+mn-ea"/>
        <a:cs typeface="+mn-cs"/>
      </a:defRPr>
    </a:lvl4pPr>
    <a:lvl5pPr marL="9144000" algn="l" defTabSz="4572000" rtl="0" eaLnBrk="1" latinLnBrk="0" hangingPunct="1">
      <a:defRPr kumimoji="1" sz="6000" kern="1200">
        <a:solidFill>
          <a:schemeClr val="tx1"/>
        </a:solidFill>
        <a:latin typeface="+mn-lt"/>
        <a:ea typeface="+mn-ea"/>
        <a:cs typeface="+mn-cs"/>
      </a:defRPr>
    </a:lvl5pPr>
    <a:lvl6pPr marL="11430000" algn="l" defTabSz="4572000" rtl="0" eaLnBrk="1" latinLnBrk="0" hangingPunct="1">
      <a:defRPr kumimoji="1" sz="6000" kern="1200">
        <a:solidFill>
          <a:schemeClr val="tx1"/>
        </a:solidFill>
        <a:latin typeface="+mn-lt"/>
        <a:ea typeface="+mn-ea"/>
        <a:cs typeface="+mn-cs"/>
      </a:defRPr>
    </a:lvl6pPr>
    <a:lvl7pPr marL="13716000" algn="l" defTabSz="4572000" rtl="0" eaLnBrk="1" latinLnBrk="0" hangingPunct="1">
      <a:defRPr kumimoji="1" sz="6000" kern="1200">
        <a:solidFill>
          <a:schemeClr val="tx1"/>
        </a:solidFill>
        <a:latin typeface="+mn-lt"/>
        <a:ea typeface="+mn-ea"/>
        <a:cs typeface="+mn-cs"/>
      </a:defRPr>
    </a:lvl7pPr>
    <a:lvl8pPr marL="16002000" algn="l" defTabSz="4572000" rtl="0" eaLnBrk="1" latinLnBrk="0" hangingPunct="1">
      <a:defRPr kumimoji="1" sz="6000" kern="1200">
        <a:solidFill>
          <a:schemeClr val="tx1"/>
        </a:solidFill>
        <a:latin typeface="+mn-lt"/>
        <a:ea typeface="+mn-ea"/>
        <a:cs typeface="+mn-cs"/>
      </a:defRPr>
    </a:lvl8pPr>
    <a:lvl9pPr marL="18288000" algn="l" defTabSz="4572000" rtl="0" eaLnBrk="1" latinLnBrk="0" hangingPunct="1">
      <a:defRPr kumimoji="1" sz="6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72D548-5A36-4A90-8E45-DC92873115AD}" type="slidenum">
              <a:rPr kumimoji="1" lang="ja-JP" altLang="en-US" smtClean="0"/>
              <a:t>1</a:t>
            </a:fld>
            <a:endParaRPr kumimoji="1" lang="ja-JP" altLang="en-US" dirty="0"/>
          </a:p>
        </p:txBody>
      </p:sp>
    </p:spTree>
    <p:extLst>
      <p:ext uri="{BB962C8B-B14F-4D97-AF65-F5344CB8AC3E}">
        <p14:creationId xmlns:p14="http://schemas.microsoft.com/office/powerpoint/2010/main" val="489521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95287" y="15907178"/>
            <a:ext cx="26013251" cy="1097618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4590574" y="29016960"/>
            <a:ext cx="21422678" cy="13086080"/>
          </a:xfrm>
        </p:spPr>
        <p:txBody>
          <a:bodyPr/>
          <a:lstStyle>
            <a:lvl1pPr marL="0" indent="0" algn="ctr">
              <a:buNone/>
              <a:defRPr>
                <a:solidFill>
                  <a:schemeClr val="tx1">
                    <a:tint val="75000"/>
                  </a:schemeClr>
                </a:solidFill>
              </a:defRPr>
            </a:lvl1pPr>
            <a:lvl2pPr marL="2286000" indent="0" algn="ctr">
              <a:buNone/>
              <a:defRPr>
                <a:solidFill>
                  <a:schemeClr val="tx1">
                    <a:tint val="75000"/>
                  </a:schemeClr>
                </a:solidFill>
              </a:defRPr>
            </a:lvl2pPr>
            <a:lvl3pPr marL="4572000" indent="0" algn="ctr">
              <a:buNone/>
              <a:defRPr>
                <a:solidFill>
                  <a:schemeClr val="tx1">
                    <a:tint val="75000"/>
                  </a:schemeClr>
                </a:solidFill>
              </a:defRPr>
            </a:lvl3pPr>
            <a:lvl4pPr marL="6858000" indent="0" algn="ctr">
              <a:buNone/>
              <a:defRPr>
                <a:solidFill>
                  <a:schemeClr val="tx1">
                    <a:tint val="75000"/>
                  </a:schemeClr>
                </a:solidFill>
              </a:defRPr>
            </a:lvl4pPr>
            <a:lvl5pPr marL="9144000" indent="0" algn="ctr">
              <a:buNone/>
              <a:defRPr>
                <a:solidFill>
                  <a:schemeClr val="tx1">
                    <a:tint val="75000"/>
                  </a:schemeClr>
                </a:solidFill>
              </a:defRPr>
            </a:lvl5pPr>
            <a:lvl6pPr marL="11430000" indent="0" algn="ctr">
              <a:buNone/>
              <a:defRPr>
                <a:solidFill>
                  <a:schemeClr val="tx1">
                    <a:tint val="75000"/>
                  </a:schemeClr>
                </a:solidFill>
              </a:defRPr>
            </a:lvl6pPr>
            <a:lvl7pPr marL="13716000" indent="0" algn="ctr">
              <a:buNone/>
              <a:defRPr>
                <a:solidFill>
                  <a:schemeClr val="tx1">
                    <a:tint val="75000"/>
                  </a:schemeClr>
                </a:solidFill>
              </a:defRPr>
            </a:lvl7pPr>
            <a:lvl8pPr marL="16002000" indent="0" algn="ctr">
              <a:buNone/>
              <a:defRPr>
                <a:solidFill>
                  <a:schemeClr val="tx1">
                    <a:tint val="75000"/>
                  </a:schemeClr>
                </a:solidFill>
              </a:defRPr>
            </a:lvl8pPr>
            <a:lvl9pPr marL="182880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8C52824-A8E3-4897-8B68-FB182AEE1E9E}" type="datetimeFigureOut">
              <a:rPr kumimoji="1" lang="ja-JP" altLang="en-US" smtClean="0"/>
              <a:t>2015/2/9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1638350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C52824-A8E3-4897-8B68-FB182AEE1E9E}" type="datetimeFigureOut">
              <a:rPr kumimoji="1" lang="ja-JP" altLang="en-US" smtClean="0"/>
              <a:t>2015/2/9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3206958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894677" y="15314510"/>
            <a:ext cx="21688335" cy="32622744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819041" y="15314510"/>
            <a:ext cx="64565570" cy="32622744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C52824-A8E3-4897-8B68-FB182AEE1E9E}" type="datetimeFigureOut">
              <a:rPr kumimoji="1" lang="ja-JP" altLang="en-US" smtClean="0"/>
              <a:t>2015/2/9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349444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C52824-A8E3-4897-8B68-FB182AEE1E9E}" type="datetimeFigureOut">
              <a:rPr kumimoji="1" lang="ja-JP" altLang="en-US" smtClean="0"/>
              <a:t>2015/2/9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807196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417492" y="32904857"/>
            <a:ext cx="26013251" cy="10170160"/>
          </a:xfrm>
        </p:spPr>
        <p:txBody>
          <a:bodyPr anchor="t"/>
          <a:lstStyle>
            <a:lvl1pPr algn="l">
              <a:defRPr sz="20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2417492" y="21703461"/>
            <a:ext cx="26013251" cy="11201396"/>
          </a:xfrm>
        </p:spPr>
        <p:txBody>
          <a:bodyPr anchor="b"/>
          <a:lstStyle>
            <a:lvl1pPr marL="0" indent="0">
              <a:buNone/>
              <a:defRPr sz="10000">
                <a:solidFill>
                  <a:schemeClr val="tx1">
                    <a:tint val="75000"/>
                  </a:schemeClr>
                </a:solidFill>
              </a:defRPr>
            </a:lvl1pPr>
            <a:lvl2pPr marL="2286000" indent="0">
              <a:buNone/>
              <a:defRPr sz="9000">
                <a:solidFill>
                  <a:schemeClr val="tx1">
                    <a:tint val="75000"/>
                  </a:schemeClr>
                </a:solidFill>
              </a:defRPr>
            </a:lvl2pPr>
            <a:lvl3pPr marL="4572000" indent="0">
              <a:buNone/>
              <a:defRPr sz="8000">
                <a:solidFill>
                  <a:schemeClr val="tx1">
                    <a:tint val="75000"/>
                  </a:schemeClr>
                </a:solidFill>
              </a:defRPr>
            </a:lvl3pPr>
            <a:lvl4pPr marL="6858000" indent="0">
              <a:buNone/>
              <a:defRPr sz="7000">
                <a:solidFill>
                  <a:schemeClr val="tx1">
                    <a:tint val="75000"/>
                  </a:schemeClr>
                </a:solidFill>
              </a:defRPr>
            </a:lvl4pPr>
            <a:lvl5pPr marL="9144000" indent="0">
              <a:buNone/>
              <a:defRPr sz="7000">
                <a:solidFill>
                  <a:schemeClr val="tx1">
                    <a:tint val="75000"/>
                  </a:schemeClr>
                </a:solidFill>
              </a:defRPr>
            </a:lvl5pPr>
            <a:lvl6pPr marL="11430000" indent="0">
              <a:buNone/>
              <a:defRPr sz="7000">
                <a:solidFill>
                  <a:schemeClr val="tx1">
                    <a:tint val="75000"/>
                  </a:schemeClr>
                </a:solidFill>
              </a:defRPr>
            </a:lvl6pPr>
            <a:lvl7pPr marL="13716000" indent="0">
              <a:buNone/>
              <a:defRPr sz="7000">
                <a:solidFill>
                  <a:schemeClr val="tx1">
                    <a:tint val="75000"/>
                  </a:schemeClr>
                </a:solidFill>
              </a:defRPr>
            </a:lvl7pPr>
            <a:lvl8pPr marL="16002000" indent="0">
              <a:buNone/>
              <a:defRPr sz="7000">
                <a:solidFill>
                  <a:schemeClr val="tx1">
                    <a:tint val="75000"/>
                  </a:schemeClr>
                </a:solidFill>
              </a:defRPr>
            </a:lvl8pPr>
            <a:lvl9pPr marL="18288000" indent="0">
              <a:buNone/>
              <a:defRPr sz="7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8C52824-A8E3-4897-8B68-FB182AEE1E9E}" type="datetimeFigureOut">
              <a:rPr kumimoji="1" lang="ja-JP" altLang="en-US" smtClean="0"/>
              <a:t>2015/2/9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634753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819043" y="89208187"/>
            <a:ext cx="43126952" cy="252333760"/>
          </a:xfrm>
        </p:spPr>
        <p:txBody>
          <a:bodyPr/>
          <a:lstStyle>
            <a:lvl1pPr>
              <a:defRPr sz="14000"/>
            </a:lvl1pPr>
            <a:lvl2pPr>
              <a:defRPr sz="12000"/>
            </a:lvl2pPr>
            <a:lvl3pPr>
              <a:defRPr sz="10000"/>
            </a:lvl3pPr>
            <a:lvl4pPr>
              <a:defRPr sz="9000"/>
            </a:lvl4pPr>
            <a:lvl5pPr>
              <a:defRPr sz="9000"/>
            </a:lvl5pPr>
            <a:lvl6pPr>
              <a:defRPr sz="9000"/>
            </a:lvl6pPr>
            <a:lvl7pPr>
              <a:defRPr sz="9000"/>
            </a:lvl7pPr>
            <a:lvl8pPr>
              <a:defRPr sz="9000"/>
            </a:lvl8pPr>
            <a:lvl9pPr>
              <a:defRPr sz="9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8456057" y="89208187"/>
            <a:ext cx="43126955" cy="252333760"/>
          </a:xfrm>
        </p:spPr>
        <p:txBody>
          <a:bodyPr/>
          <a:lstStyle>
            <a:lvl1pPr>
              <a:defRPr sz="14000"/>
            </a:lvl1pPr>
            <a:lvl2pPr>
              <a:defRPr sz="12000"/>
            </a:lvl2pPr>
            <a:lvl3pPr>
              <a:defRPr sz="10000"/>
            </a:lvl3pPr>
            <a:lvl4pPr>
              <a:defRPr sz="9000"/>
            </a:lvl4pPr>
            <a:lvl5pPr>
              <a:defRPr sz="9000"/>
            </a:lvl5pPr>
            <a:lvl6pPr>
              <a:defRPr sz="9000"/>
            </a:lvl6pPr>
            <a:lvl7pPr>
              <a:defRPr sz="9000"/>
            </a:lvl7pPr>
            <a:lvl8pPr>
              <a:defRPr sz="9000"/>
            </a:lvl8pPr>
            <a:lvl9pPr>
              <a:defRPr sz="9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8C52824-A8E3-4897-8B68-FB182AEE1E9E}" type="datetimeFigureOut">
              <a:rPr kumimoji="1" lang="ja-JP" altLang="en-US" smtClean="0"/>
              <a:t>2015/2/9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1560132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30191" y="2050630"/>
            <a:ext cx="27543443" cy="85344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30191" y="11462177"/>
            <a:ext cx="13522004" cy="4776890"/>
          </a:xfrm>
        </p:spPr>
        <p:txBody>
          <a:bodyPr anchor="b"/>
          <a:lstStyle>
            <a:lvl1pPr marL="0" indent="0">
              <a:buNone/>
              <a:defRPr sz="12000" b="1"/>
            </a:lvl1pPr>
            <a:lvl2pPr marL="2286000" indent="0">
              <a:buNone/>
              <a:defRPr sz="10000" b="1"/>
            </a:lvl2pPr>
            <a:lvl3pPr marL="4572000" indent="0">
              <a:buNone/>
              <a:defRPr sz="9000" b="1"/>
            </a:lvl3pPr>
            <a:lvl4pPr marL="6858000" indent="0">
              <a:buNone/>
              <a:defRPr sz="8000" b="1"/>
            </a:lvl4pPr>
            <a:lvl5pPr marL="9144000" indent="0">
              <a:buNone/>
              <a:defRPr sz="8000" b="1"/>
            </a:lvl5pPr>
            <a:lvl6pPr marL="11430000" indent="0">
              <a:buNone/>
              <a:defRPr sz="8000" b="1"/>
            </a:lvl6pPr>
            <a:lvl7pPr marL="13716000" indent="0">
              <a:buNone/>
              <a:defRPr sz="8000" b="1"/>
            </a:lvl7pPr>
            <a:lvl8pPr marL="16002000" indent="0">
              <a:buNone/>
              <a:defRPr sz="8000" b="1"/>
            </a:lvl8pPr>
            <a:lvl9pPr marL="18288000" indent="0">
              <a:buNone/>
              <a:defRPr sz="80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1530191" y="16239067"/>
            <a:ext cx="13522004" cy="29502950"/>
          </a:xfrm>
        </p:spPr>
        <p:txBody>
          <a:bodyPr/>
          <a:lstStyle>
            <a:lvl1pPr>
              <a:defRPr sz="12000"/>
            </a:lvl1pPr>
            <a:lvl2pPr>
              <a:defRPr sz="10000"/>
            </a:lvl2pPr>
            <a:lvl3pPr>
              <a:defRPr sz="9000"/>
            </a:lvl3pPr>
            <a:lvl4pPr>
              <a:defRPr sz="8000"/>
            </a:lvl4pPr>
            <a:lvl5pPr>
              <a:defRPr sz="8000"/>
            </a:lvl5pPr>
            <a:lvl6pPr>
              <a:defRPr sz="8000"/>
            </a:lvl6pPr>
            <a:lvl7pPr>
              <a:defRPr sz="8000"/>
            </a:lvl7pPr>
            <a:lvl8pPr>
              <a:defRPr sz="8000"/>
            </a:lvl8pPr>
            <a:lvl9pPr>
              <a:defRPr sz="8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15546320" y="11462177"/>
            <a:ext cx="13527315" cy="4776890"/>
          </a:xfrm>
        </p:spPr>
        <p:txBody>
          <a:bodyPr anchor="b"/>
          <a:lstStyle>
            <a:lvl1pPr marL="0" indent="0">
              <a:buNone/>
              <a:defRPr sz="12000" b="1"/>
            </a:lvl1pPr>
            <a:lvl2pPr marL="2286000" indent="0">
              <a:buNone/>
              <a:defRPr sz="10000" b="1"/>
            </a:lvl2pPr>
            <a:lvl3pPr marL="4572000" indent="0">
              <a:buNone/>
              <a:defRPr sz="9000" b="1"/>
            </a:lvl3pPr>
            <a:lvl4pPr marL="6858000" indent="0">
              <a:buNone/>
              <a:defRPr sz="8000" b="1"/>
            </a:lvl4pPr>
            <a:lvl5pPr marL="9144000" indent="0">
              <a:buNone/>
              <a:defRPr sz="8000" b="1"/>
            </a:lvl5pPr>
            <a:lvl6pPr marL="11430000" indent="0">
              <a:buNone/>
              <a:defRPr sz="8000" b="1"/>
            </a:lvl6pPr>
            <a:lvl7pPr marL="13716000" indent="0">
              <a:buNone/>
              <a:defRPr sz="8000" b="1"/>
            </a:lvl7pPr>
            <a:lvl8pPr marL="16002000" indent="0">
              <a:buNone/>
              <a:defRPr sz="8000" b="1"/>
            </a:lvl8pPr>
            <a:lvl9pPr marL="18288000" indent="0">
              <a:buNone/>
              <a:defRPr sz="80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15546320" y="16239067"/>
            <a:ext cx="13527315" cy="29502950"/>
          </a:xfrm>
        </p:spPr>
        <p:txBody>
          <a:bodyPr/>
          <a:lstStyle>
            <a:lvl1pPr>
              <a:defRPr sz="12000"/>
            </a:lvl1pPr>
            <a:lvl2pPr>
              <a:defRPr sz="10000"/>
            </a:lvl2pPr>
            <a:lvl3pPr>
              <a:defRPr sz="9000"/>
            </a:lvl3pPr>
            <a:lvl4pPr>
              <a:defRPr sz="8000"/>
            </a:lvl4pPr>
            <a:lvl5pPr>
              <a:defRPr sz="8000"/>
            </a:lvl5pPr>
            <a:lvl6pPr>
              <a:defRPr sz="8000"/>
            </a:lvl6pPr>
            <a:lvl7pPr>
              <a:defRPr sz="8000"/>
            </a:lvl7pPr>
            <a:lvl8pPr>
              <a:defRPr sz="8000"/>
            </a:lvl8pPr>
            <a:lvl9pPr>
              <a:defRPr sz="8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8C52824-A8E3-4897-8B68-FB182AEE1E9E}" type="datetimeFigureOut">
              <a:rPr kumimoji="1" lang="ja-JP" altLang="en-US" smtClean="0"/>
              <a:t>2015/2/9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965964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8C52824-A8E3-4897-8B68-FB182AEE1E9E}" type="datetimeFigureOut">
              <a:rPr kumimoji="1" lang="ja-JP" altLang="en-US" smtClean="0"/>
              <a:t>2015/2/9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4012641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8C52824-A8E3-4897-8B68-FB182AEE1E9E}" type="datetimeFigureOut">
              <a:rPr kumimoji="1" lang="ja-JP" altLang="en-US" smtClean="0"/>
              <a:t>2015/2/9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2140660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30193" y="2038773"/>
            <a:ext cx="10068448" cy="8676640"/>
          </a:xfrm>
        </p:spPr>
        <p:txBody>
          <a:bodyPr anchor="b"/>
          <a:lstStyle>
            <a:lvl1pPr algn="l">
              <a:defRPr sz="10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11965245" y="2038777"/>
            <a:ext cx="17108389" cy="43703244"/>
          </a:xfrm>
        </p:spPr>
        <p:txBody>
          <a:bodyPr/>
          <a:lstStyle>
            <a:lvl1pPr>
              <a:defRPr sz="16000"/>
            </a:lvl1pPr>
            <a:lvl2pPr>
              <a:defRPr sz="14000"/>
            </a:lvl2pPr>
            <a:lvl3pPr>
              <a:defRPr sz="12000"/>
            </a:lvl3pPr>
            <a:lvl4pPr>
              <a:defRPr sz="10000"/>
            </a:lvl4pPr>
            <a:lvl5pPr>
              <a:defRPr sz="10000"/>
            </a:lvl5pPr>
            <a:lvl6pPr>
              <a:defRPr sz="10000"/>
            </a:lvl6pPr>
            <a:lvl7pPr>
              <a:defRPr sz="10000"/>
            </a:lvl7pPr>
            <a:lvl8pPr>
              <a:defRPr sz="10000"/>
            </a:lvl8pPr>
            <a:lvl9pPr>
              <a:defRPr sz="10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1530193" y="10715417"/>
            <a:ext cx="10068448" cy="35026604"/>
          </a:xfrm>
        </p:spPr>
        <p:txBody>
          <a:bodyPr/>
          <a:lstStyle>
            <a:lvl1pPr marL="0" indent="0">
              <a:buNone/>
              <a:defRPr sz="7000"/>
            </a:lvl1pPr>
            <a:lvl2pPr marL="2286000" indent="0">
              <a:buNone/>
              <a:defRPr sz="6000"/>
            </a:lvl2pPr>
            <a:lvl3pPr marL="4572000" indent="0">
              <a:buNone/>
              <a:defRPr sz="5000"/>
            </a:lvl3pPr>
            <a:lvl4pPr marL="6858000" indent="0">
              <a:buNone/>
              <a:defRPr sz="4500"/>
            </a:lvl4pPr>
            <a:lvl5pPr marL="9144000" indent="0">
              <a:buNone/>
              <a:defRPr sz="4500"/>
            </a:lvl5pPr>
            <a:lvl6pPr marL="11430000" indent="0">
              <a:buNone/>
              <a:defRPr sz="4500"/>
            </a:lvl6pPr>
            <a:lvl7pPr marL="13716000" indent="0">
              <a:buNone/>
              <a:defRPr sz="4500"/>
            </a:lvl7pPr>
            <a:lvl8pPr marL="16002000" indent="0">
              <a:buNone/>
              <a:defRPr sz="4500"/>
            </a:lvl8pPr>
            <a:lvl9pPr marL="18288000" indent="0">
              <a:buNone/>
              <a:defRPr sz="4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8C52824-A8E3-4897-8B68-FB182AEE1E9E}" type="datetimeFigureOut">
              <a:rPr kumimoji="1" lang="ja-JP" altLang="en-US" smtClean="0"/>
              <a:t>2015/2/9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1993105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98564" y="35844480"/>
            <a:ext cx="18362295" cy="4231644"/>
          </a:xfrm>
        </p:spPr>
        <p:txBody>
          <a:bodyPr anchor="b"/>
          <a:lstStyle>
            <a:lvl1pPr algn="l">
              <a:defRPr sz="10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998564" y="4575387"/>
            <a:ext cx="18362295" cy="30723840"/>
          </a:xfrm>
        </p:spPr>
        <p:txBody>
          <a:bodyPr/>
          <a:lstStyle>
            <a:lvl1pPr marL="0" indent="0">
              <a:buNone/>
              <a:defRPr sz="16000"/>
            </a:lvl1pPr>
            <a:lvl2pPr marL="2286000" indent="0">
              <a:buNone/>
              <a:defRPr sz="14000"/>
            </a:lvl2pPr>
            <a:lvl3pPr marL="4572000" indent="0">
              <a:buNone/>
              <a:defRPr sz="12000"/>
            </a:lvl3pPr>
            <a:lvl4pPr marL="6858000" indent="0">
              <a:buNone/>
              <a:defRPr sz="10000"/>
            </a:lvl4pPr>
            <a:lvl5pPr marL="9144000" indent="0">
              <a:buNone/>
              <a:defRPr sz="10000"/>
            </a:lvl5pPr>
            <a:lvl6pPr marL="11430000" indent="0">
              <a:buNone/>
              <a:defRPr sz="10000"/>
            </a:lvl6pPr>
            <a:lvl7pPr marL="13716000" indent="0">
              <a:buNone/>
              <a:defRPr sz="10000"/>
            </a:lvl7pPr>
            <a:lvl8pPr marL="16002000" indent="0">
              <a:buNone/>
              <a:defRPr sz="10000"/>
            </a:lvl8pPr>
            <a:lvl9pPr marL="18288000" indent="0">
              <a:buNone/>
              <a:defRPr sz="10000"/>
            </a:lvl9pPr>
          </a:lstStyle>
          <a:p>
            <a:endParaRPr kumimoji="1" lang="ja-JP" altLang="en-US" dirty="0"/>
          </a:p>
        </p:txBody>
      </p:sp>
      <p:sp>
        <p:nvSpPr>
          <p:cNvPr id="4" name="テキスト プレースホルダー 3"/>
          <p:cNvSpPr>
            <a:spLocks noGrp="1"/>
          </p:cNvSpPr>
          <p:nvPr>
            <p:ph type="body" sz="half" idx="2"/>
          </p:nvPr>
        </p:nvSpPr>
        <p:spPr>
          <a:xfrm>
            <a:off x="5998564" y="40076124"/>
            <a:ext cx="18362295" cy="6009636"/>
          </a:xfrm>
        </p:spPr>
        <p:txBody>
          <a:bodyPr/>
          <a:lstStyle>
            <a:lvl1pPr marL="0" indent="0">
              <a:buNone/>
              <a:defRPr sz="7000"/>
            </a:lvl1pPr>
            <a:lvl2pPr marL="2286000" indent="0">
              <a:buNone/>
              <a:defRPr sz="6000"/>
            </a:lvl2pPr>
            <a:lvl3pPr marL="4572000" indent="0">
              <a:buNone/>
              <a:defRPr sz="5000"/>
            </a:lvl3pPr>
            <a:lvl4pPr marL="6858000" indent="0">
              <a:buNone/>
              <a:defRPr sz="4500"/>
            </a:lvl4pPr>
            <a:lvl5pPr marL="9144000" indent="0">
              <a:buNone/>
              <a:defRPr sz="4500"/>
            </a:lvl5pPr>
            <a:lvl6pPr marL="11430000" indent="0">
              <a:buNone/>
              <a:defRPr sz="4500"/>
            </a:lvl6pPr>
            <a:lvl7pPr marL="13716000" indent="0">
              <a:buNone/>
              <a:defRPr sz="4500"/>
            </a:lvl7pPr>
            <a:lvl8pPr marL="16002000" indent="0">
              <a:buNone/>
              <a:defRPr sz="4500"/>
            </a:lvl8pPr>
            <a:lvl9pPr marL="18288000" indent="0">
              <a:buNone/>
              <a:defRPr sz="4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8C52824-A8E3-4897-8B68-FB182AEE1E9E}" type="datetimeFigureOut">
              <a:rPr kumimoji="1" lang="ja-JP" altLang="en-US" smtClean="0"/>
              <a:t>2015/2/9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3775467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530191" y="2050630"/>
            <a:ext cx="27543443" cy="8534400"/>
          </a:xfrm>
          <a:prstGeom prst="rect">
            <a:avLst/>
          </a:prstGeom>
        </p:spPr>
        <p:txBody>
          <a:bodyPr vert="horz" lIns="457200" tIns="228600" rIns="457200" bIns="22860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30191" y="11948165"/>
            <a:ext cx="27543443" cy="33793857"/>
          </a:xfrm>
          <a:prstGeom prst="rect">
            <a:avLst/>
          </a:prstGeom>
        </p:spPr>
        <p:txBody>
          <a:bodyPr vert="horz" lIns="457200" tIns="228600" rIns="457200" bIns="22860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1530191" y="47460751"/>
            <a:ext cx="7140893" cy="2726267"/>
          </a:xfrm>
          <a:prstGeom prst="rect">
            <a:avLst/>
          </a:prstGeom>
        </p:spPr>
        <p:txBody>
          <a:bodyPr vert="horz" lIns="457200" tIns="228600" rIns="457200" bIns="228600" rtlCol="0" anchor="ctr"/>
          <a:lstStyle>
            <a:lvl1pPr algn="l">
              <a:defRPr sz="6000">
                <a:solidFill>
                  <a:schemeClr val="tx1">
                    <a:tint val="75000"/>
                  </a:schemeClr>
                </a:solidFill>
              </a:defRPr>
            </a:lvl1pPr>
          </a:lstStyle>
          <a:p>
            <a:fld id="{88C52824-A8E3-4897-8B68-FB182AEE1E9E}" type="datetimeFigureOut">
              <a:rPr kumimoji="1" lang="ja-JP" altLang="en-US" smtClean="0"/>
              <a:t>2015/2/9</a:t>
            </a:fld>
            <a:endParaRPr kumimoji="1" lang="ja-JP" altLang="en-US" dirty="0"/>
          </a:p>
        </p:txBody>
      </p:sp>
      <p:sp>
        <p:nvSpPr>
          <p:cNvPr id="5" name="フッター プレースホルダー 4"/>
          <p:cNvSpPr>
            <a:spLocks noGrp="1"/>
          </p:cNvSpPr>
          <p:nvPr>
            <p:ph type="ftr" sz="quarter" idx="3"/>
          </p:nvPr>
        </p:nvSpPr>
        <p:spPr>
          <a:xfrm>
            <a:off x="10456307" y="47460751"/>
            <a:ext cx="9691211" cy="2726267"/>
          </a:xfrm>
          <a:prstGeom prst="rect">
            <a:avLst/>
          </a:prstGeom>
        </p:spPr>
        <p:txBody>
          <a:bodyPr vert="horz" lIns="457200" tIns="228600" rIns="457200" bIns="228600" rtlCol="0" anchor="ctr"/>
          <a:lstStyle>
            <a:lvl1pPr algn="ctr">
              <a:defRPr sz="60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21932741" y="47460751"/>
            <a:ext cx="7140893" cy="2726267"/>
          </a:xfrm>
          <a:prstGeom prst="rect">
            <a:avLst/>
          </a:prstGeom>
        </p:spPr>
        <p:txBody>
          <a:bodyPr vert="horz" lIns="457200" tIns="228600" rIns="457200" bIns="228600" rtlCol="0" anchor="ctr"/>
          <a:lstStyle>
            <a:lvl1pPr algn="r">
              <a:defRPr sz="6000">
                <a:solidFill>
                  <a:schemeClr val="tx1">
                    <a:tint val="75000"/>
                  </a:schemeClr>
                </a:solidFill>
              </a:defRPr>
            </a:lvl1pPr>
          </a:lstStyle>
          <a:p>
            <a:fld id="{90830D19-0E1E-4071-AA6E-6D5E6AC52A8B}" type="slidenum">
              <a:rPr kumimoji="1" lang="ja-JP" altLang="en-US" smtClean="0"/>
              <a:t>‹#›</a:t>
            </a:fld>
            <a:endParaRPr kumimoji="1" lang="ja-JP" altLang="en-US" dirty="0"/>
          </a:p>
        </p:txBody>
      </p:sp>
    </p:spTree>
    <p:extLst>
      <p:ext uri="{BB962C8B-B14F-4D97-AF65-F5344CB8AC3E}">
        <p14:creationId xmlns:p14="http://schemas.microsoft.com/office/powerpoint/2010/main" val="1650130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0" rtl="0" eaLnBrk="1" latinLnBrk="0" hangingPunct="1">
        <a:spcBef>
          <a:spcPct val="0"/>
        </a:spcBef>
        <a:buNone/>
        <a:defRPr kumimoji="1" sz="22000" kern="1200">
          <a:solidFill>
            <a:schemeClr val="tx1"/>
          </a:solidFill>
          <a:latin typeface="+mj-lt"/>
          <a:ea typeface="+mj-ea"/>
          <a:cs typeface="+mj-cs"/>
        </a:defRPr>
      </a:lvl1pPr>
    </p:titleStyle>
    <p:bodyStyle>
      <a:lvl1pPr marL="1714500" indent="-1714500" algn="l" defTabSz="4572000" rtl="0" eaLnBrk="1" latinLnBrk="0" hangingPunct="1">
        <a:spcBef>
          <a:spcPct val="20000"/>
        </a:spcBef>
        <a:buFont typeface="Arial" pitchFamily="34" charset="0"/>
        <a:buChar char="•"/>
        <a:defRPr kumimoji="1" sz="16000" kern="1200">
          <a:solidFill>
            <a:schemeClr val="tx1"/>
          </a:solidFill>
          <a:latin typeface="+mn-lt"/>
          <a:ea typeface="+mn-ea"/>
          <a:cs typeface="+mn-cs"/>
        </a:defRPr>
      </a:lvl1pPr>
      <a:lvl2pPr marL="3714750" indent="-1428750" algn="l" defTabSz="4572000" rtl="0" eaLnBrk="1" latinLnBrk="0" hangingPunct="1">
        <a:spcBef>
          <a:spcPct val="20000"/>
        </a:spcBef>
        <a:buFont typeface="Arial" pitchFamily="34" charset="0"/>
        <a:buChar char="–"/>
        <a:defRPr kumimoji="1" sz="14000" kern="1200">
          <a:solidFill>
            <a:schemeClr val="tx1"/>
          </a:solidFill>
          <a:latin typeface="+mn-lt"/>
          <a:ea typeface="+mn-ea"/>
          <a:cs typeface="+mn-cs"/>
        </a:defRPr>
      </a:lvl2pPr>
      <a:lvl3pPr marL="5715000" indent="-1143000" algn="l" defTabSz="4572000" rtl="0" eaLnBrk="1" latinLnBrk="0" hangingPunct="1">
        <a:spcBef>
          <a:spcPct val="20000"/>
        </a:spcBef>
        <a:buFont typeface="Arial" pitchFamily="34" charset="0"/>
        <a:buChar char="•"/>
        <a:defRPr kumimoji="1" sz="12000" kern="1200">
          <a:solidFill>
            <a:schemeClr val="tx1"/>
          </a:solidFill>
          <a:latin typeface="+mn-lt"/>
          <a:ea typeface="+mn-ea"/>
          <a:cs typeface="+mn-cs"/>
        </a:defRPr>
      </a:lvl3pPr>
      <a:lvl4pPr marL="8001000" indent="-1143000" algn="l" defTabSz="4572000" rtl="0" eaLnBrk="1" latinLnBrk="0" hangingPunct="1">
        <a:spcBef>
          <a:spcPct val="20000"/>
        </a:spcBef>
        <a:buFont typeface="Arial" pitchFamily="34" charset="0"/>
        <a:buChar char="–"/>
        <a:defRPr kumimoji="1" sz="10000" kern="1200">
          <a:solidFill>
            <a:schemeClr val="tx1"/>
          </a:solidFill>
          <a:latin typeface="+mn-lt"/>
          <a:ea typeface="+mn-ea"/>
          <a:cs typeface="+mn-cs"/>
        </a:defRPr>
      </a:lvl4pPr>
      <a:lvl5pPr marL="10287000" indent="-1143000" algn="l" defTabSz="4572000" rtl="0" eaLnBrk="1" latinLnBrk="0" hangingPunct="1">
        <a:spcBef>
          <a:spcPct val="20000"/>
        </a:spcBef>
        <a:buFont typeface="Arial" pitchFamily="34" charset="0"/>
        <a:buChar char="»"/>
        <a:defRPr kumimoji="1" sz="10000" kern="1200">
          <a:solidFill>
            <a:schemeClr val="tx1"/>
          </a:solidFill>
          <a:latin typeface="+mn-lt"/>
          <a:ea typeface="+mn-ea"/>
          <a:cs typeface="+mn-cs"/>
        </a:defRPr>
      </a:lvl5pPr>
      <a:lvl6pPr marL="12573000" indent="-1143000" algn="l" defTabSz="4572000" rtl="0" eaLnBrk="1" latinLnBrk="0" hangingPunct="1">
        <a:spcBef>
          <a:spcPct val="20000"/>
        </a:spcBef>
        <a:buFont typeface="Arial" pitchFamily="34" charset="0"/>
        <a:buChar char="•"/>
        <a:defRPr kumimoji="1" sz="10000" kern="1200">
          <a:solidFill>
            <a:schemeClr val="tx1"/>
          </a:solidFill>
          <a:latin typeface="+mn-lt"/>
          <a:ea typeface="+mn-ea"/>
          <a:cs typeface="+mn-cs"/>
        </a:defRPr>
      </a:lvl6pPr>
      <a:lvl7pPr marL="14859000" indent="-1143000" algn="l" defTabSz="4572000" rtl="0" eaLnBrk="1" latinLnBrk="0" hangingPunct="1">
        <a:spcBef>
          <a:spcPct val="20000"/>
        </a:spcBef>
        <a:buFont typeface="Arial" pitchFamily="34" charset="0"/>
        <a:buChar char="•"/>
        <a:defRPr kumimoji="1" sz="10000" kern="1200">
          <a:solidFill>
            <a:schemeClr val="tx1"/>
          </a:solidFill>
          <a:latin typeface="+mn-lt"/>
          <a:ea typeface="+mn-ea"/>
          <a:cs typeface="+mn-cs"/>
        </a:defRPr>
      </a:lvl7pPr>
      <a:lvl8pPr marL="17145000" indent="-1143000" algn="l" defTabSz="4572000" rtl="0" eaLnBrk="1" latinLnBrk="0" hangingPunct="1">
        <a:spcBef>
          <a:spcPct val="20000"/>
        </a:spcBef>
        <a:buFont typeface="Arial" pitchFamily="34" charset="0"/>
        <a:buChar char="•"/>
        <a:defRPr kumimoji="1" sz="10000" kern="1200">
          <a:solidFill>
            <a:schemeClr val="tx1"/>
          </a:solidFill>
          <a:latin typeface="+mn-lt"/>
          <a:ea typeface="+mn-ea"/>
          <a:cs typeface="+mn-cs"/>
        </a:defRPr>
      </a:lvl8pPr>
      <a:lvl9pPr marL="19431000" indent="-1143000" algn="l" defTabSz="4572000" rtl="0" eaLnBrk="1" latinLnBrk="0" hangingPunct="1">
        <a:spcBef>
          <a:spcPct val="20000"/>
        </a:spcBef>
        <a:buFont typeface="Arial" pitchFamily="34" charset="0"/>
        <a:buChar char="•"/>
        <a:defRPr kumimoji="1" sz="10000" kern="1200">
          <a:solidFill>
            <a:schemeClr val="tx1"/>
          </a:solidFill>
          <a:latin typeface="+mn-lt"/>
          <a:ea typeface="+mn-ea"/>
          <a:cs typeface="+mn-cs"/>
        </a:defRPr>
      </a:lvl9pPr>
    </p:bodyStyle>
    <p:otherStyle>
      <a:defPPr>
        <a:defRPr lang="ja-JP"/>
      </a:defPPr>
      <a:lvl1pPr marL="0" algn="l" defTabSz="4572000" rtl="0" eaLnBrk="1" latinLnBrk="0" hangingPunct="1">
        <a:defRPr kumimoji="1" sz="9000" kern="1200">
          <a:solidFill>
            <a:schemeClr val="tx1"/>
          </a:solidFill>
          <a:latin typeface="+mn-lt"/>
          <a:ea typeface="+mn-ea"/>
          <a:cs typeface="+mn-cs"/>
        </a:defRPr>
      </a:lvl1pPr>
      <a:lvl2pPr marL="2286000" algn="l" defTabSz="4572000" rtl="0" eaLnBrk="1" latinLnBrk="0" hangingPunct="1">
        <a:defRPr kumimoji="1" sz="9000" kern="1200">
          <a:solidFill>
            <a:schemeClr val="tx1"/>
          </a:solidFill>
          <a:latin typeface="+mn-lt"/>
          <a:ea typeface="+mn-ea"/>
          <a:cs typeface="+mn-cs"/>
        </a:defRPr>
      </a:lvl2pPr>
      <a:lvl3pPr marL="4572000" algn="l" defTabSz="4572000" rtl="0" eaLnBrk="1" latinLnBrk="0" hangingPunct="1">
        <a:defRPr kumimoji="1" sz="9000" kern="1200">
          <a:solidFill>
            <a:schemeClr val="tx1"/>
          </a:solidFill>
          <a:latin typeface="+mn-lt"/>
          <a:ea typeface="+mn-ea"/>
          <a:cs typeface="+mn-cs"/>
        </a:defRPr>
      </a:lvl3pPr>
      <a:lvl4pPr marL="6858000" algn="l" defTabSz="4572000" rtl="0" eaLnBrk="1" latinLnBrk="0" hangingPunct="1">
        <a:defRPr kumimoji="1" sz="9000" kern="1200">
          <a:solidFill>
            <a:schemeClr val="tx1"/>
          </a:solidFill>
          <a:latin typeface="+mn-lt"/>
          <a:ea typeface="+mn-ea"/>
          <a:cs typeface="+mn-cs"/>
        </a:defRPr>
      </a:lvl4pPr>
      <a:lvl5pPr marL="9144000" algn="l" defTabSz="4572000" rtl="0" eaLnBrk="1" latinLnBrk="0" hangingPunct="1">
        <a:defRPr kumimoji="1" sz="9000" kern="1200">
          <a:solidFill>
            <a:schemeClr val="tx1"/>
          </a:solidFill>
          <a:latin typeface="+mn-lt"/>
          <a:ea typeface="+mn-ea"/>
          <a:cs typeface="+mn-cs"/>
        </a:defRPr>
      </a:lvl5pPr>
      <a:lvl6pPr marL="11430000" algn="l" defTabSz="4572000" rtl="0" eaLnBrk="1" latinLnBrk="0" hangingPunct="1">
        <a:defRPr kumimoji="1" sz="9000" kern="1200">
          <a:solidFill>
            <a:schemeClr val="tx1"/>
          </a:solidFill>
          <a:latin typeface="+mn-lt"/>
          <a:ea typeface="+mn-ea"/>
          <a:cs typeface="+mn-cs"/>
        </a:defRPr>
      </a:lvl6pPr>
      <a:lvl7pPr marL="13716000" algn="l" defTabSz="4572000" rtl="0" eaLnBrk="1" latinLnBrk="0" hangingPunct="1">
        <a:defRPr kumimoji="1" sz="9000" kern="1200">
          <a:solidFill>
            <a:schemeClr val="tx1"/>
          </a:solidFill>
          <a:latin typeface="+mn-lt"/>
          <a:ea typeface="+mn-ea"/>
          <a:cs typeface="+mn-cs"/>
        </a:defRPr>
      </a:lvl7pPr>
      <a:lvl8pPr marL="16002000" algn="l" defTabSz="4572000" rtl="0" eaLnBrk="1" latinLnBrk="0" hangingPunct="1">
        <a:defRPr kumimoji="1" sz="9000" kern="1200">
          <a:solidFill>
            <a:schemeClr val="tx1"/>
          </a:solidFill>
          <a:latin typeface="+mn-lt"/>
          <a:ea typeface="+mn-ea"/>
          <a:cs typeface="+mn-cs"/>
        </a:defRPr>
      </a:lvl8pPr>
      <a:lvl9pPr marL="18288000" algn="l" defTabSz="4572000" rtl="0" eaLnBrk="1" latinLnBrk="0" hangingPunct="1">
        <a:defRPr kumimoji="1" sz="9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231" y="32731992"/>
            <a:ext cx="13627364" cy="8176418"/>
          </a:xfrm>
          <a:prstGeom prst="rect">
            <a:avLst/>
          </a:prstGeom>
        </p:spPr>
      </p:pic>
      <p:pic>
        <p:nvPicPr>
          <p:cNvPr id="2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31599" y="27758945"/>
            <a:ext cx="7085974" cy="3475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タイトル 1"/>
          <p:cNvSpPr>
            <a:spLocks noGrp="1"/>
          </p:cNvSpPr>
          <p:nvPr>
            <p:ph type="ctrTitle"/>
          </p:nvPr>
        </p:nvSpPr>
        <p:spPr>
          <a:xfrm>
            <a:off x="325900" y="256384"/>
            <a:ext cx="29591690" cy="1704927"/>
          </a:xfrm>
        </p:spPr>
        <p:txBody>
          <a:bodyPr anchor="t">
            <a:normAutofit fontScale="90000"/>
          </a:bodyPr>
          <a:lstStyle/>
          <a:p>
            <a:r>
              <a:rPr lang="en-US" altLang="ja-JP" sz="9800" b="1" dirty="0" smtClean="0">
                <a:latin typeface="Cambria Math" panose="02040503050406030204" pitchFamily="18" charset="0"/>
                <a:ea typeface="Cambria Math" panose="02040503050406030204" pitchFamily="18" charset="0"/>
              </a:rPr>
              <a:t>The Mental Health Research for Japanese who are living in outside Japan</a:t>
            </a:r>
            <a:r>
              <a:rPr lang="en-US" altLang="ja-JP" sz="9800" dirty="0"/>
              <a:t/>
            </a:r>
            <a:br>
              <a:rPr lang="en-US" altLang="ja-JP" sz="9800" dirty="0"/>
            </a:br>
            <a:r>
              <a:rPr lang="en-US" altLang="ja-JP" sz="5400" baseline="30000" dirty="0">
                <a:solidFill>
                  <a:prstClr val="black"/>
                </a:solidFill>
                <a:latin typeface="AR P丸ゴシック体M" pitchFamily="50" charset="-128"/>
                <a:ea typeface="AR P丸ゴシック体M" pitchFamily="50" charset="-128"/>
              </a:rPr>
              <a:t/>
            </a:r>
            <a:br>
              <a:rPr lang="en-US" altLang="ja-JP" sz="5400" baseline="30000" dirty="0">
                <a:solidFill>
                  <a:prstClr val="black"/>
                </a:solidFill>
                <a:latin typeface="AR P丸ゴシック体M" pitchFamily="50" charset="-128"/>
                <a:ea typeface="AR P丸ゴシック体M" pitchFamily="50" charset="-128"/>
              </a:rPr>
            </a:br>
            <a:endParaRPr kumimoji="1" lang="ja-JP" altLang="en-US" sz="5400" dirty="0">
              <a:latin typeface="AR P丸ゴシック体M" pitchFamily="50" charset="-128"/>
              <a:ea typeface="AR P丸ゴシック体M" pitchFamily="50" charset="-128"/>
            </a:endParaRPr>
          </a:p>
        </p:txBody>
      </p:sp>
      <p:sp>
        <p:nvSpPr>
          <p:cNvPr id="5" name="テキスト ボックス 4"/>
          <p:cNvSpPr txBox="1"/>
          <p:nvPr/>
        </p:nvSpPr>
        <p:spPr>
          <a:xfrm>
            <a:off x="7538888" y="5437410"/>
            <a:ext cx="22065850" cy="2123658"/>
          </a:xfrm>
          <a:prstGeom prst="rect">
            <a:avLst/>
          </a:prstGeom>
          <a:noFill/>
        </p:spPr>
        <p:txBody>
          <a:bodyPr wrap="square" rtlCol="0">
            <a:spAutoFit/>
          </a:bodyPr>
          <a:lstStyle/>
          <a:p>
            <a:pPr marL="914400" indent="-914400">
              <a:buAutoNum type="arabicParenR"/>
            </a:pPr>
            <a:r>
              <a:rPr lang="en-US" altLang="ja-JP" sz="4400" dirty="0" smtClean="0">
                <a:latin typeface="AR P丸ゴシック体M" pitchFamily="50" charset="-128"/>
                <a:ea typeface="AR P丸ゴシック体M" pitchFamily="50" charset="-128"/>
              </a:rPr>
              <a:t>Department of Public Health, Faculty of Medicine, Kagawa University</a:t>
            </a:r>
            <a:endParaRPr kumimoji="1" lang="en-US" altLang="ja-JP" sz="4400" dirty="0" smtClean="0">
              <a:latin typeface="AR P丸ゴシック体M" pitchFamily="50" charset="-128"/>
              <a:ea typeface="AR P丸ゴシック体M" pitchFamily="50" charset="-128"/>
            </a:endParaRPr>
          </a:p>
          <a:p>
            <a:pPr marL="914400" indent="-914400">
              <a:buAutoNum type="arabicParenR"/>
            </a:pPr>
            <a:r>
              <a:rPr lang="en-US" altLang="ja-JP" sz="4400" dirty="0" smtClean="0">
                <a:latin typeface="AR P丸ゴシック体M" pitchFamily="50" charset="-128"/>
                <a:ea typeface="AR P丸ゴシック体M" pitchFamily="50" charset="-128"/>
              </a:rPr>
              <a:t>Graduate school of Medicine, Kagawa University</a:t>
            </a:r>
          </a:p>
          <a:p>
            <a:pPr marL="914400" indent="-914400">
              <a:buAutoNum type="arabicParenR"/>
            </a:pPr>
            <a:r>
              <a:rPr lang="en-US" altLang="ja-JP" sz="4400" dirty="0" smtClean="0">
                <a:latin typeface="AR P丸ゴシック体M" pitchFamily="50" charset="-128"/>
                <a:ea typeface="AR P丸ゴシック体M" pitchFamily="50" charset="-128"/>
              </a:rPr>
              <a:t>Sports Education Center, Okayama University</a:t>
            </a:r>
            <a:endParaRPr kumimoji="1" lang="en-US" altLang="ja-JP" sz="4400" dirty="0" smtClean="0">
              <a:latin typeface="AR P丸ゴシック体M" pitchFamily="50" charset="-128"/>
              <a:ea typeface="AR P丸ゴシック体M" pitchFamily="50" charset="-128"/>
            </a:endParaRPr>
          </a:p>
        </p:txBody>
      </p:sp>
      <p:sp>
        <p:nvSpPr>
          <p:cNvPr id="7" name="額縁 6"/>
          <p:cNvSpPr/>
          <p:nvPr/>
        </p:nvSpPr>
        <p:spPr>
          <a:xfrm>
            <a:off x="385107" y="7817224"/>
            <a:ext cx="29951303" cy="4680520"/>
          </a:xfrm>
          <a:prstGeom prst="bevel">
            <a:avLst>
              <a:gd name="adj" fmla="val 5072"/>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6000" u="sng" dirty="0" smtClean="0">
                <a:effectLst>
                  <a:outerShdw blurRad="38100" dist="38100" dir="2700000" algn="tl">
                    <a:srgbClr val="000000">
                      <a:alpha val="43137"/>
                    </a:srgbClr>
                  </a:outerShdw>
                </a:effectLst>
              </a:rPr>
              <a:t>Introduction</a:t>
            </a:r>
          </a:p>
          <a:p>
            <a:r>
              <a:rPr kumimoji="1" lang="en-US" altLang="ja-JP" sz="5400" dirty="0" smtClean="0"/>
              <a:t>It is officially reported that approximately 1.2 million Japanese are living in outside Japan. </a:t>
            </a:r>
            <a:r>
              <a:rPr lang="en-US" altLang="ja-JP" sz="5400" dirty="0"/>
              <a:t>Generally speaking, foreign </a:t>
            </a:r>
            <a:r>
              <a:rPr lang="en-US" altLang="ja-JP" sz="5400" dirty="0" smtClean="0"/>
              <a:t>residents tend </a:t>
            </a:r>
            <a:r>
              <a:rPr lang="en-US" altLang="ja-JP" sz="5400" dirty="0"/>
              <a:t>to have many stresses and sometimes they </a:t>
            </a:r>
            <a:r>
              <a:rPr lang="en-US" altLang="ja-JP" sz="5400" dirty="0" smtClean="0"/>
              <a:t>have</a:t>
            </a:r>
            <a:r>
              <a:rPr lang="en-US" altLang="ja-JP" sz="5400" dirty="0"/>
              <a:t> </a:t>
            </a:r>
            <a:r>
              <a:rPr lang="en-US" altLang="ja-JP" sz="5400" dirty="0" smtClean="0"/>
              <a:t>mental </a:t>
            </a:r>
            <a:r>
              <a:rPr lang="en-US" altLang="ja-JP" sz="5400" dirty="0"/>
              <a:t>disorders. We used </a:t>
            </a:r>
            <a:r>
              <a:rPr lang="en-US" altLang="ja-JP" sz="5400" dirty="0" smtClean="0"/>
              <a:t>self-administered </a:t>
            </a:r>
            <a:r>
              <a:rPr lang="en-US" altLang="ja-JP" sz="5400" dirty="0"/>
              <a:t>questionnaires for an internet survey to investigate </a:t>
            </a:r>
            <a:r>
              <a:rPr lang="en-US" altLang="ja-JP" sz="5400" dirty="0" smtClean="0"/>
              <a:t>mental</a:t>
            </a:r>
            <a:r>
              <a:rPr lang="en-US" altLang="ja-JP" sz="5400" dirty="0"/>
              <a:t> </a:t>
            </a:r>
            <a:r>
              <a:rPr lang="en-US" altLang="ja-JP" sz="5400" dirty="0" smtClean="0"/>
              <a:t>health </a:t>
            </a:r>
            <a:r>
              <a:rPr lang="en-US" altLang="ja-JP" sz="5400" dirty="0"/>
              <a:t>condition for </a:t>
            </a:r>
            <a:r>
              <a:rPr lang="en-US" altLang="ja-JP" sz="5400" dirty="0" smtClean="0"/>
              <a:t>Japanese residents in overseas countries. </a:t>
            </a:r>
            <a:endParaRPr kumimoji="1" lang="ja-JP" altLang="en-US" sz="5400" dirty="0"/>
          </a:p>
        </p:txBody>
      </p:sp>
      <p:sp>
        <p:nvSpPr>
          <p:cNvPr id="8" name="額縁 7"/>
          <p:cNvSpPr/>
          <p:nvPr/>
        </p:nvSpPr>
        <p:spPr>
          <a:xfrm>
            <a:off x="385107" y="12857784"/>
            <a:ext cx="30042281" cy="7519930"/>
          </a:xfrm>
          <a:prstGeom prst="bevel">
            <a:avLst>
              <a:gd name="adj" fmla="val 24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6000" u="sng" dirty="0" smtClean="0">
                <a:effectLst>
                  <a:outerShdw blurRad="38100" dist="38100" dir="2700000" algn="tl">
                    <a:srgbClr val="000000">
                      <a:alpha val="43137"/>
                    </a:srgbClr>
                  </a:outerShdw>
                </a:effectLst>
              </a:rPr>
              <a:t>Methods</a:t>
            </a:r>
          </a:p>
          <a:p>
            <a:r>
              <a:rPr lang="en-US" altLang="ja-JP" sz="5400" dirty="0" smtClean="0"/>
              <a:t>We collected </a:t>
            </a:r>
            <a:r>
              <a:rPr lang="en-US" altLang="ja-JP" sz="5400" dirty="0"/>
              <a:t>data using internet survey. We introduced our mental research for overseas Japanese residents through Japan clubs in some countries and mailing lists for overseas Japanese residents from July 2013 to January 2014. We made self-administrated questionnaire for an internet survey to know the socio-economic status, living place and period, domicile country’s language skills. For evaluate the mental health, we used Insomnia score (IS) from Hamilton Rating Scale for Depression and K6 score for the evaluation of the depression. We defined IS more than 3 as serious insomnia and K6 more than 5 as possible depression from former studies.</a:t>
            </a:r>
            <a:endParaRPr kumimoji="1" lang="ja-JP" altLang="en-US" sz="5400" dirty="0"/>
          </a:p>
        </p:txBody>
      </p:sp>
      <p:sp>
        <p:nvSpPr>
          <p:cNvPr id="9" name="額縁 8"/>
          <p:cNvSpPr/>
          <p:nvPr/>
        </p:nvSpPr>
        <p:spPr>
          <a:xfrm>
            <a:off x="354524" y="20634648"/>
            <a:ext cx="29982042" cy="4824536"/>
          </a:xfrm>
          <a:prstGeom prst="bevel">
            <a:avLst>
              <a:gd name="adj" fmla="val 4829"/>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ltLang="ja-JP" sz="4800" dirty="0" smtClean="0"/>
          </a:p>
          <a:p>
            <a:pPr algn="ctr"/>
            <a:r>
              <a:rPr lang="en-US" altLang="ja-JP" sz="6000" u="sng" dirty="0" smtClean="0">
                <a:effectLst>
                  <a:outerShdw blurRad="38100" dist="38100" dir="2700000" algn="tl">
                    <a:srgbClr val="000000">
                      <a:alpha val="43137"/>
                    </a:srgbClr>
                  </a:outerShdw>
                </a:effectLst>
              </a:rPr>
              <a:t>Results</a:t>
            </a:r>
          </a:p>
          <a:p>
            <a:r>
              <a:rPr lang="en-US" altLang="ja-JP" sz="5400" dirty="0"/>
              <a:t>Total </a:t>
            </a:r>
            <a:r>
              <a:rPr lang="en-US" altLang="ja-JP" sz="5400" dirty="0" smtClean="0"/>
              <a:t>241 </a:t>
            </a:r>
            <a:r>
              <a:rPr lang="en-US" altLang="ja-JP" sz="5400" dirty="0"/>
              <a:t>workers from </a:t>
            </a:r>
            <a:r>
              <a:rPr lang="en-US" altLang="ja-JP" sz="5400" dirty="0" smtClean="0"/>
              <a:t>37 </a:t>
            </a:r>
            <a:r>
              <a:rPr lang="en-US" altLang="ja-JP" sz="5400" dirty="0"/>
              <a:t>countries were </a:t>
            </a:r>
            <a:r>
              <a:rPr lang="en-US" altLang="ja-JP" sz="5400" dirty="0" smtClean="0"/>
              <a:t>answered, of which mean </a:t>
            </a:r>
            <a:r>
              <a:rPr lang="en-US" altLang="ja-JP" sz="5400" dirty="0"/>
              <a:t>age was 37.9 </a:t>
            </a:r>
            <a:r>
              <a:rPr lang="en-US" altLang="ja-JP" sz="5400" dirty="0" smtClean="0"/>
              <a:t>(± 8.7) </a:t>
            </a:r>
            <a:r>
              <a:rPr lang="en-US" altLang="ja-JP" sz="5400" dirty="0"/>
              <a:t>years </a:t>
            </a:r>
            <a:r>
              <a:rPr lang="en-US" altLang="ja-JP" sz="5400" dirty="0" smtClean="0"/>
              <a:t>old and male </a:t>
            </a:r>
            <a:r>
              <a:rPr lang="en-US" altLang="ja-JP" sz="5400" dirty="0"/>
              <a:t>residents were </a:t>
            </a:r>
            <a:r>
              <a:rPr lang="en-US" altLang="ja-JP" sz="5400" dirty="0" smtClean="0"/>
              <a:t>85(35.7%). </a:t>
            </a:r>
            <a:r>
              <a:rPr lang="en-US" altLang="ja-JP" sz="5400" dirty="0"/>
              <a:t>Most residents </a:t>
            </a:r>
            <a:r>
              <a:rPr lang="en-US" altLang="ja-JP" sz="5400" dirty="0" smtClean="0"/>
              <a:t>(108</a:t>
            </a:r>
            <a:r>
              <a:rPr lang="en-US" altLang="ja-JP" sz="5400" dirty="0"/>
              <a:t>, </a:t>
            </a:r>
            <a:r>
              <a:rPr lang="en-US" altLang="ja-JP" sz="5400" dirty="0" smtClean="0"/>
              <a:t>45.0%) </a:t>
            </a:r>
            <a:r>
              <a:rPr lang="en-US" altLang="ja-JP" sz="5400" dirty="0"/>
              <a:t>were living in USA. IS more than 3 was </a:t>
            </a:r>
            <a:r>
              <a:rPr lang="en-US" altLang="ja-JP" sz="5400" dirty="0" smtClean="0"/>
              <a:t>16 (6.6%) </a:t>
            </a:r>
            <a:r>
              <a:rPr lang="en-US" altLang="ja-JP" sz="5400" dirty="0"/>
              <a:t>people and K6 more than 5 was </a:t>
            </a:r>
            <a:r>
              <a:rPr lang="en-US" altLang="ja-JP" sz="5400" dirty="0" smtClean="0"/>
              <a:t>68 (29.6%) </a:t>
            </a:r>
            <a:r>
              <a:rPr lang="en-US" altLang="ja-JP" sz="5400" dirty="0"/>
              <a:t>people respectively. The </a:t>
            </a:r>
            <a:r>
              <a:rPr lang="en-US" altLang="ja-JP" sz="5400" dirty="0" smtClean="0"/>
              <a:t>characteristics for serious insomnia and possible depression are shown in Table 1.</a:t>
            </a:r>
          </a:p>
          <a:p>
            <a:endParaRPr kumimoji="1" lang="ja-JP" altLang="en-US" sz="4800" dirty="0"/>
          </a:p>
        </p:txBody>
      </p:sp>
      <p:sp>
        <p:nvSpPr>
          <p:cNvPr id="11" name="額縁 10"/>
          <p:cNvSpPr/>
          <p:nvPr/>
        </p:nvSpPr>
        <p:spPr>
          <a:xfrm>
            <a:off x="206437" y="43182181"/>
            <a:ext cx="30130129" cy="5175547"/>
          </a:xfrm>
          <a:prstGeom prst="bevel">
            <a:avLst>
              <a:gd name="adj" fmla="val 3919"/>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6000" u="sng" dirty="0" smtClean="0">
                <a:effectLst>
                  <a:outerShdw blurRad="38100" dist="38100" dir="2700000" algn="tl">
                    <a:srgbClr val="000000">
                      <a:alpha val="43137"/>
                    </a:srgbClr>
                  </a:outerShdw>
                </a:effectLst>
              </a:rPr>
              <a:t>Discussion</a:t>
            </a:r>
          </a:p>
          <a:p>
            <a:r>
              <a:rPr lang="en-US" altLang="ja-JP" sz="5400" dirty="0" smtClean="0"/>
              <a:t>There are significant differences of smoking status and country status for serious insomnia. And there is also correlation </a:t>
            </a:r>
            <a:r>
              <a:rPr lang="en-US" altLang="ja-JP" sz="5400" dirty="0"/>
              <a:t>with possible </a:t>
            </a:r>
            <a:r>
              <a:rPr lang="en-US" altLang="ja-JP" sz="5400" dirty="0" smtClean="0"/>
              <a:t>depression and marital status. Although </a:t>
            </a:r>
            <a:r>
              <a:rPr lang="en-US" altLang="ja-JP" sz="5400" dirty="0"/>
              <a:t>the sample size is small, our research results suggest that relatively high number of people may suffer from mental illness compare with original Japanese residents. To confirm our results, we will </a:t>
            </a:r>
            <a:r>
              <a:rPr lang="en-US" altLang="ja-JP" sz="5400" dirty="0" smtClean="0"/>
              <a:t>proceed to further </a:t>
            </a:r>
            <a:r>
              <a:rPr lang="en-US" altLang="ja-JP" sz="5400" dirty="0"/>
              <a:t>research </a:t>
            </a:r>
            <a:r>
              <a:rPr lang="en-US" altLang="ja-JP" sz="5400" dirty="0" smtClean="0"/>
              <a:t>in the near </a:t>
            </a:r>
            <a:r>
              <a:rPr lang="en-US" altLang="ja-JP" sz="5400" dirty="0"/>
              <a:t>future</a:t>
            </a:r>
            <a:r>
              <a:rPr lang="en-US" altLang="ja-JP" sz="4800" dirty="0" smtClean="0"/>
              <a:t>.</a:t>
            </a:r>
            <a:endParaRPr kumimoji="1" lang="ja-JP" altLang="en-US" sz="4800" dirty="0"/>
          </a:p>
        </p:txBody>
      </p:sp>
      <p:sp>
        <p:nvSpPr>
          <p:cNvPr id="15" name="テキスト ボックス 14"/>
          <p:cNvSpPr txBox="1"/>
          <p:nvPr/>
        </p:nvSpPr>
        <p:spPr>
          <a:xfrm>
            <a:off x="180232" y="48357728"/>
            <a:ext cx="30126058" cy="1938992"/>
          </a:xfrm>
          <a:prstGeom prst="rect">
            <a:avLst/>
          </a:prstGeom>
          <a:noFill/>
        </p:spPr>
        <p:txBody>
          <a:bodyPr wrap="square" rtlCol="0">
            <a:spAutoFit/>
          </a:bodyPr>
          <a:lstStyle/>
          <a:p>
            <a:pPr algn="ctr"/>
            <a:r>
              <a:rPr lang="en-US" altLang="ja-JP" sz="4000" u="sng" dirty="0" smtClean="0">
                <a:effectLst>
                  <a:outerShdw blurRad="38100" dist="38100" dir="2700000" algn="tl">
                    <a:srgbClr val="000000">
                      <a:alpha val="43137"/>
                    </a:srgbClr>
                  </a:outerShdw>
                </a:effectLst>
              </a:rPr>
              <a:t>Acknowledgement</a:t>
            </a:r>
            <a:endParaRPr lang="en-US" altLang="ja-JP" sz="4000" u="sng" dirty="0">
              <a:effectLst>
                <a:outerShdw blurRad="38100" dist="38100" dir="2700000" algn="tl">
                  <a:srgbClr val="000000">
                    <a:alpha val="43137"/>
                  </a:srgbClr>
                </a:outerShdw>
              </a:effectLst>
            </a:endParaRPr>
          </a:p>
          <a:p>
            <a:pPr algn="ctr"/>
            <a:r>
              <a:rPr lang="en-US" altLang="ja-JP" sz="4000" dirty="0" smtClean="0"/>
              <a:t>The authors would like to thank Marika Nomura, PhD of Harvard school of </a:t>
            </a:r>
            <a:r>
              <a:rPr lang="en-US" altLang="ja-JP" sz="4000" dirty="0"/>
              <a:t>p</a:t>
            </a:r>
            <a:r>
              <a:rPr lang="en-US" altLang="ja-JP" sz="4000" dirty="0" smtClean="0"/>
              <a:t>ublic </a:t>
            </a:r>
            <a:r>
              <a:rPr lang="en-US" altLang="ja-JP" sz="4000" dirty="0"/>
              <a:t>h</a:t>
            </a:r>
            <a:r>
              <a:rPr lang="en-US" altLang="ja-JP" sz="4000" dirty="0" smtClean="0"/>
              <a:t>ealth, Asako Miyashita of Nihon Medical Healthcare and Takuma Kato MD of Mahidol University for assistance with experiments. This study was supported by JSPS KAKENHI</a:t>
            </a:r>
            <a:r>
              <a:rPr lang="ja-JP" altLang="en-US" sz="4000" dirty="0" smtClean="0"/>
              <a:t>（</a:t>
            </a:r>
            <a:r>
              <a:rPr lang="en-US" altLang="ja-JP" sz="4000" dirty="0" smtClean="0"/>
              <a:t>Grant Number 24790620</a:t>
            </a:r>
            <a:r>
              <a:rPr lang="ja-JP" altLang="en-US" sz="4000" dirty="0" smtClean="0"/>
              <a:t>）</a:t>
            </a:r>
            <a:r>
              <a:rPr lang="en-US" altLang="ja-JP" sz="4000" dirty="0" smtClean="0"/>
              <a:t>. </a:t>
            </a:r>
            <a:endParaRPr lang="ja-JP" altLang="en-US" sz="4000" dirty="0"/>
          </a:p>
        </p:txBody>
      </p:sp>
      <p:sp>
        <p:nvSpPr>
          <p:cNvPr id="16" name="フッター プレースホルダー 15"/>
          <p:cNvSpPr>
            <a:spLocks noGrp="1"/>
          </p:cNvSpPr>
          <p:nvPr>
            <p:ph type="ftr" sz="quarter" idx="11"/>
          </p:nvPr>
        </p:nvSpPr>
        <p:spPr>
          <a:xfrm>
            <a:off x="13645728" y="50388802"/>
            <a:ext cx="16849872" cy="677162"/>
          </a:xfrm>
        </p:spPr>
        <p:txBody>
          <a:bodyPr/>
          <a:lstStyle/>
          <a:p>
            <a:r>
              <a:rPr lang="en-US" altLang="ja-JP" sz="2400" i="1" dirty="0" smtClean="0"/>
              <a:t>The 14</a:t>
            </a:r>
            <a:r>
              <a:rPr lang="en-US" altLang="ja-JP" sz="2400" i="1" baseline="30000" dirty="0" smtClean="0"/>
              <a:t>th</a:t>
            </a:r>
            <a:r>
              <a:rPr lang="en-US" altLang="ja-JP" sz="2400" i="1" dirty="0" smtClean="0"/>
              <a:t> World Congress on Public Health (WCPH2015),  11-15 February, 2015, Science city, Kolkata, India</a:t>
            </a:r>
            <a:endParaRPr kumimoji="1" lang="ja-JP" altLang="en-US" sz="2400" i="1" dirty="0"/>
          </a:p>
        </p:txBody>
      </p:sp>
      <p:pic>
        <p:nvPicPr>
          <p:cNvPr id="1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815080" y="6449072"/>
            <a:ext cx="4248472" cy="1119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テキスト ボックス 2"/>
          <p:cNvSpPr txBox="1"/>
          <p:nvPr/>
        </p:nvSpPr>
        <p:spPr>
          <a:xfrm>
            <a:off x="180233" y="3309751"/>
            <a:ext cx="29883319" cy="3323987"/>
          </a:xfrm>
          <a:prstGeom prst="rect">
            <a:avLst/>
          </a:prstGeom>
          <a:noFill/>
        </p:spPr>
        <p:txBody>
          <a:bodyPr wrap="square" rtlCol="0">
            <a:spAutoFit/>
          </a:bodyPr>
          <a:lstStyle/>
          <a:p>
            <a:pPr algn="ctr"/>
            <a:r>
              <a:rPr lang="en-US" altLang="ja-JP" sz="6000" dirty="0" smtClean="0">
                <a:solidFill>
                  <a:prstClr val="black"/>
                </a:solidFill>
                <a:latin typeface="+mj-lt"/>
                <a:ea typeface="AR P丸ゴシック体M" pitchFamily="50" charset="-128"/>
              </a:rPr>
              <a:t>Takeshi YODA</a:t>
            </a:r>
            <a:r>
              <a:rPr lang="en-US" altLang="ja-JP" sz="6000" baseline="30000" dirty="0" smtClean="0">
                <a:solidFill>
                  <a:prstClr val="black"/>
                </a:solidFill>
                <a:latin typeface="+mj-lt"/>
                <a:ea typeface="AR P丸ゴシック体M" pitchFamily="50" charset="-128"/>
              </a:rPr>
              <a:t>1</a:t>
            </a:r>
            <a:r>
              <a:rPr lang="en-US" altLang="ja-JP" sz="6000" baseline="30000" dirty="0">
                <a:solidFill>
                  <a:prstClr val="black"/>
                </a:solidFill>
                <a:latin typeface="+mj-lt"/>
                <a:ea typeface="AR P丸ゴシック体M" pitchFamily="50" charset="-128"/>
              </a:rPr>
              <a:t>)</a:t>
            </a:r>
            <a:r>
              <a:rPr lang="en-US" altLang="ja-JP" sz="6000" dirty="0">
                <a:solidFill>
                  <a:prstClr val="black"/>
                </a:solidFill>
                <a:latin typeface="+mj-lt"/>
                <a:ea typeface="AR P丸ゴシック体M" pitchFamily="50" charset="-128"/>
              </a:rPr>
              <a:t>,</a:t>
            </a:r>
            <a:r>
              <a:rPr lang="ja-JP" altLang="en-US" sz="6000" dirty="0">
                <a:solidFill>
                  <a:prstClr val="black"/>
                </a:solidFill>
                <a:latin typeface="+mj-lt"/>
                <a:ea typeface="AR P丸ゴシック体M" pitchFamily="50" charset="-128"/>
              </a:rPr>
              <a:t>　</a:t>
            </a:r>
            <a:r>
              <a:rPr lang="en-US" altLang="ja-JP" sz="6000" dirty="0" smtClean="0">
                <a:solidFill>
                  <a:prstClr val="black"/>
                </a:solidFill>
                <a:latin typeface="+mj-lt"/>
                <a:ea typeface="AR P丸ゴシック体M" pitchFamily="50" charset="-128"/>
              </a:rPr>
              <a:t>Katsunori YOKOYAMA</a:t>
            </a:r>
            <a:r>
              <a:rPr lang="en-US" altLang="ja-JP" sz="6000" baseline="30000" dirty="0" smtClean="0">
                <a:solidFill>
                  <a:prstClr val="black"/>
                </a:solidFill>
                <a:latin typeface="+mj-lt"/>
                <a:ea typeface="AR P丸ゴシック体M" pitchFamily="50" charset="-128"/>
              </a:rPr>
              <a:t>1</a:t>
            </a:r>
            <a:r>
              <a:rPr lang="en-US" altLang="ja-JP" sz="6000" baseline="30000" dirty="0">
                <a:solidFill>
                  <a:prstClr val="black"/>
                </a:solidFill>
                <a:latin typeface="+mj-lt"/>
                <a:ea typeface="AR P丸ゴシック体M" pitchFamily="50" charset="-128"/>
              </a:rPr>
              <a:t>),2)</a:t>
            </a:r>
            <a:r>
              <a:rPr lang="en-US" altLang="ja-JP" sz="6000" dirty="0">
                <a:solidFill>
                  <a:prstClr val="black"/>
                </a:solidFill>
                <a:latin typeface="+mj-lt"/>
                <a:ea typeface="AR P丸ゴシック体M" pitchFamily="50" charset="-128"/>
              </a:rPr>
              <a:t>,</a:t>
            </a:r>
            <a:r>
              <a:rPr lang="ja-JP" altLang="en-US" sz="6000" dirty="0">
                <a:solidFill>
                  <a:prstClr val="black"/>
                </a:solidFill>
                <a:latin typeface="+mj-lt"/>
                <a:ea typeface="AR P丸ゴシック体M" pitchFamily="50" charset="-128"/>
              </a:rPr>
              <a:t>　</a:t>
            </a:r>
            <a:r>
              <a:rPr lang="en-US" altLang="ja-JP" sz="6000" dirty="0" smtClean="0">
                <a:solidFill>
                  <a:prstClr val="black"/>
                </a:solidFill>
                <a:latin typeface="+mj-lt"/>
                <a:ea typeface="AR P丸ゴシック体M" pitchFamily="50" charset="-128"/>
              </a:rPr>
              <a:t>Marie YORIKI</a:t>
            </a:r>
            <a:r>
              <a:rPr lang="en-US" altLang="ja-JP" sz="6000" baseline="30000" dirty="0" smtClean="0">
                <a:solidFill>
                  <a:prstClr val="black"/>
                </a:solidFill>
                <a:latin typeface="+mj-lt"/>
                <a:ea typeface="AR P丸ゴシック体M" pitchFamily="50" charset="-128"/>
              </a:rPr>
              <a:t>1),2)</a:t>
            </a:r>
            <a:r>
              <a:rPr lang="en-US" altLang="ja-JP" sz="6000" dirty="0" smtClean="0">
                <a:solidFill>
                  <a:prstClr val="black"/>
                </a:solidFill>
                <a:latin typeface="+mj-lt"/>
                <a:ea typeface="AR P丸ゴシック体M" pitchFamily="50" charset="-128"/>
              </a:rPr>
              <a:t>,</a:t>
            </a:r>
            <a:r>
              <a:rPr lang="ja-JP" altLang="en-US" sz="6000" dirty="0">
                <a:solidFill>
                  <a:prstClr val="black"/>
                </a:solidFill>
                <a:latin typeface="+mj-lt"/>
                <a:ea typeface="AR P丸ゴシック体M" pitchFamily="50" charset="-128"/>
              </a:rPr>
              <a:t> </a:t>
            </a:r>
            <a:r>
              <a:rPr lang="en-US" altLang="ja-JP" sz="6000" dirty="0">
                <a:solidFill>
                  <a:prstClr val="black"/>
                </a:solidFill>
                <a:latin typeface="+mj-lt"/>
                <a:ea typeface="AR P丸ゴシック体M" pitchFamily="50" charset="-128"/>
              </a:rPr>
              <a:t> </a:t>
            </a:r>
            <a:r>
              <a:rPr lang="en-US" altLang="ja-JP" sz="6000" dirty="0" smtClean="0">
                <a:solidFill>
                  <a:prstClr val="black"/>
                </a:solidFill>
                <a:latin typeface="+mj-lt"/>
                <a:ea typeface="AR P丸ゴシック体M" pitchFamily="50" charset="-128"/>
              </a:rPr>
              <a:t>Akira YOSHIOKA</a:t>
            </a:r>
            <a:r>
              <a:rPr lang="en-US" altLang="ja-JP" sz="6000" baseline="30000" dirty="0" smtClean="0">
                <a:solidFill>
                  <a:prstClr val="black"/>
                </a:solidFill>
                <a:latin typeface="+mj-lt"/>
                <a:ea typeface="AR P丸ゴシック体M" pitchFamily="50" charset="-128"/>
              </a:rPr>
              <a:t>3)</a:t>
            </a:r>
            <a:r>
              <a:rPr lang="en-US" altLang="ja-JP" sz="6000" dirty="0" smtClean="0">
                <a:solidFill>
                  <a:prstClr val="black"/>
                </a:solidFill>
                <a:latin typeface="+mj-lt"/>
                <a:ea typeface="AR P丸ゴシック体M" pitchFamily="50" charset="-128"/>
              </a:rPr>
              <a:t>,</a:t>
            </a:r>
            <a:r>
              <a:rPr lang="ja-JP" altLang="en-US" sz="6000" dirty="0">
                <a:solidFill>
                  <a:prstClr val="black"/>
                </a:solidFill>
                <a:latin typeface="+mj-lt"/>
                <a:ea typeface="AR P丸ゴシック体M" pitchFamily="50" charset="-128"/>
              </a:rPr>
              <a:t>　</a:t>
            </a:r>
            <a:endParaRPr lang="en-US" altLang="ja-JP" sz="6000" dirty="0" smtClean="0">
              <a:solidFill>
                <a:prstClr val="black"/>
              </a:solidFill>
              <a:latin typeface="+mj-lt"/>
              <a:ea typeface="AR P丸ゴシック体M" pitchFamily="50" charset="-128"/>
            </a:endParaRPr>
          </a:p>
          <a:p>
            <a:pPr algn="ctr"/>
            <a:r>
              <a:rPr lang="en-US" altLang="ja-JP" sz="6000" dirty="0" smtClean="0">
                <a:solidFill>
                  <a:prstClr val="black"/>
                </a:solidFill>
                <a:latin typeface="+mj-lt"/>
                <a:ea typeface="AR P丸ゴシック体M" pitchFamily="50" charset="-128"/>
              </a:rPr>
              <a:t>Hiromi SUZUKI</a:t>
            </a:r>
            <a:r>
              <a:rPr lang="en-US" altLang="ja-JP" sz="6000" baseline="30000" dirty="0" smtClean="0">
                <a:solidFill>
                  <a:prstClr val="black"/>
                </a:solidFill>
                <a:latin typeface="+mj-lt"/>
                <a:ea typeface="AR P丸ゴシック体M" pitchFamily="50" charset="-128"/>
              </a:rPr>
              <a:t>1)</a:t>
            </a:r>
            <a:r>
              <a:rPr lang="en-US" altLang="ja-JP" sz="6000" dirty="0" smtClean="0">
                <a:solidFill>
                  <a:prstClr val="black"/>
                </a:solidFill>
                <a:latin typeface="+mj-lt"/>
                <a:ea typeface="AR P丸ゴシック体M" pitchFamily="50" charset="-128"/>
              </a:rPr>
              <a:t>,</a:t>
            </a:r>
            <a:r>
              <a:rPr lang="ja-JP" altLang="en-US" sz="6000" dirty="0">
                <a:solidFill>
                  <a:prstClr val="black"/>
                </a:solidFill>
                <a:latin typeface="+mj-lt"/>
                <a:ea typeface="AR P丸ゴシック体M" pitchFamily="50" charset="-128"/>
              </a:rPr>
              <a:t>　</a:t>
            </a:r>
            <a:r>
              <a:rPr lang="en-US" altLang="ja-JP" sz="6000" dirty="0" smtClean="0">
                <a:solidFill>
                  <a:prstClr val="black"/>
                </a:solidFill>
                <a:latin typeface="+mj-lt"/>
                <a:ea typeface="AR P丸ゴシック体M" pitchFamily="50" charset="-128"/>
              </a:rPr>
              <a:t>Tomohiro HIRAO</a:t>
            </a:r>
            <a:r>
              <a:rPr lang="en-US" altLang="ja-JP" sz="6000" baseline="30000" dirty="0" smtClean="0">
                <a:solidFill>
                  <a:prstClr val="black"/>
                </a:solidFill>
                <a:latin typeface="+mj-lt"/>
                <a:ea typeface="AR P丸ゴシック体M" pitchFamily="50" charset="-128"/>
              </a:rPr>
              <a:t>1</a:t>
            </a:r>
            <a:r>
              <a:rPr lang="en-US" altLang="ja-JP" sz="6000" baseline="30000" dirty="0">
                <a:solidFill>
                  <a:prstClr val="black"/>
                </a:solidFill>
                <a:latin typeface="+mj-lt"/>
                <a:ea typeface="AR P丸ゴシック体M" pitchFamily="50" charset="-128"/>
              </a:rPr>
              <a:t>)</a:t>
            </a:r>
            <a:r>
              <a:rPr lang="en-US" altLang="ja-JP" sz="6000" baseline="30000" dirty="0">
                <a:solidFill>
                  <a:prstClr val="black"/>
                </a:solidFill>
                <a:latin typeface="AR P丸ゴシック体M" pitchFamily="50" charset="-128"/>
                <a:ea typeface="AR P丸ゴシック体M" pitchFamily="50" charset="-128"/>
              </a:rPr>
              <a:t/>
            </a:r>
            <a:br>
              <a:rPr lang="en-US" altLang="ja-JP" sz="6000" baseline="30000" dirty="0">
                <a:solidFill>
                  <a:prstClr val="black"/>
                </a:solidFill>
                <a:latin typeface="AR P丸ゴシック体M" pitchFamily="50" charset="-128"/>
                <a:ea typeface="AR P丸ゴシック体M" pitchFamily="50" charset="-128"/>
              </a:rPr>
            </a:br>
            <a:endParaRPr kumimoji="1" lang="ja-JP" altLang="en-US" dirty="0"/>
          </a:p>
        </p:txBody>
      </p:sp>
      <p:graphicFrame>
        <p:nvGraphicFramePr>
          <p:cNvPr id="26" name="グラフ 25"/>
          <p:cNvGraphicFramePr>
            <a:graphicFrameLocks/>
          </p:cNvGraphicFramePr>
          <p:nvPr>
            <p:extLst>
              <p:ext uri="{D42A27DB-BD31-4B8C-83A1-F6EECF244321}">
                <p14:modId xmlns:p14="http://schemas.microsoft.com/office/powerpoint/2010/main" val="339825285"/>
              </p:ext>
            </p:extLst>
          </p:nvPr>
        </p:nvGraphicFramePr>
        <p:xfrm>
          <a:off x="-1007732" y="26799509"/>
          <a:ext cx="7198221" cy="453650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0" name="表 9"/>
          <p:cNvGraphicFramePr>
            <a:graphicFrameLocks noGrp="1"/>
          </p:cNvGraphicFramePr>
          <p:nvPr>
            <p:extLst>
              <p:ext uri="{D42A27DB-BD31-4B8C-83A1-F6EECF244321}">
                <p14:modId xmlns:p14="http://schemas.microsoft.com/office/powerpoint/2010/main" val="2979761713"/>
              </p:ext>
            </p:extLst>
          </p:nvPr>
        </p:nvGraphicFramePr>
        <p:xfrm>
          <a:off x="13790342" y="26002343"/>
          <a:ext cx="16516546" cy="15829825"/>
        </p:xfrm>
        <a:graphic>
          <a:graphicData uri="http://schemas.openxmlformats.org/drawingml/2006/table">
            <a:tbl>
              <a:tblPr firstRow="1" bandRow="1">
                <a:tableStyleId>{5C22544A-7EE6-4342-B048-85BDC9FD1C3A}</a:tableStyleId>
              </a:tblPr>
              <a:tblGrid>
                <a:gridCol w="3271135"/>
                <a:gridCol w="2949385"/>
                <a:gridCol w="1716004"/>
                <a:gridCol w="1712548"/>
                <a:gridCol w="1512168"/>
                <a:gridCol w="2016224"/>
                <a:gridCol w="2016224"/>
                <a:gridCol w="1322858"/>
              </a:tblGrid>
              <a:tr h="774243">
                <a:tc rowSpan="2">
                  <a:txBody>
                    <a:bodyPr/>
                    <a:lstStyle/>
                    <a:p>
                      <a:endParaRPr kumimoji="1" lang="ja-JP" altLang="en-US" sz="2800" dirty="0"/>
                    </a:p>
                  </a:txBody>
                  <a:tcPr/>
                </a:tc>
                <a:tc rowSpan="2">
                  <a:txBody>
                    <a:bodyPr/>
                    <a:lstStyle/>
                    <a:p>
                      <a:endParaRPr kumimoji="1" lang="ja-JP" altLang="en-US" sz="2800" dirty="0"/>
                    </a:p>
                  </a:txBody>
                  <a:tcPr/>
                </a:tc>
                <a:tc gridSpan="3">
                  <a:txBody>
                    <a:bodyPr/>
                    <a:lstStyle/>
                    <a:p>
                      <a:r>
                        <a:rPr kumimoji="1" lang="en-US" altLang="ja-JP" sz="3200" dirty="0" smtClean="0"/>
                        <a:t>Insomnia</a:t>
                      </a:r>
                      <a:r>
                        <a:rPr kumimoji="1" lang="en-US" altLang="ja-JP" sz="3200" baseline="0" dirty="0" smtClean="0"/>
                        <a:t> Score</a:t>
                      </a:r>
                      <a:endParaRPr kumimoji="1" lang="ja-JP" altLang="en-US" sz="3200" dirty="0"/>
                    </a:p>
                  </a:txBody>
                  <a:tcPr/>
                </a:tc>
                <a:tc hMerge="1">
                  <a:txBody>
                    <a:bodyPr/>
                    <a:lstStyle/>
                    <a:p>
                      <a:endParaRPr kumimoji="1" lang="ja-JP" altLang="en-US" sz="2800" dirty="0"/>
                    </a:p>
                  </a:txBody>
                  <a:tcPr/>
                </a:tc>
                <a:tc hMerge="1">
                  <a:txBody>
                    <a:bodyPr/>
                    <a:lstStyle/>
                    <a:p>
                      <a:endParaRPr kumimoji="1" lang="ja-JP" altLang="en-US" sz="3200" dirty="0"/>
                    </a:p>
                  </a:txBody>
                  <a:tcPr/>
                </a:tc>
                <a:tc gridSpan="3">
                  <a:txBody>
                    <a:bodyPr/>
                    <a:lstStyle/>
                    <a:p>
                      <a:r>
                        <a:rPr kumimoji="1" lang="en-US" altLang="ja-JP" sz="3200" dirty="0" smtClean="0"/>
                        <a:t>K6</a:t>
                      </a:r>
                      <a:r>
                        <a:rPr kumimoji="1" lang="en-US" altLang="ja-JP" sz="3200" baseline="0" dirty="0" smtClean="0"/>
                        <a:t> Score</a:t>
                      </a:r>
                      <a:endParaRPr kumimoji="1" lang="ja-JP" altLang="en-US" sz="3200" dirty="0"/>
                    </a:p>
                  </a:txBody>
                  <a:tcPr/>
                </a:tc>
                <a:tc hMerge="1">
                  <a:txBody>
                    <a:bodyPr/>
                    <a:lstStyle/>
                    <a:p>
                      <a:endParaRPr kumimoji="1" lang="ja-JP" altLang="en-US" sz="2800" dirty="0"/>
                    </a:p>
                  </a:txBody>
                  <a:tcPr/>
                </a:tc>
                <a:tc hMerge="1">
                  <a:txBody>
                    <a:bodyPr/>
                    <a:lstStyle/>
                    <a:p>
                      <a:endParaRPr kumimoji="1" lang="ja-JP" altLang="en-US" sz="3200" dirty="0"/>
                    </a:p>
                  </a:txBody>
                  <a:tcPr/>
                </a:tc>
              </a:tr>
              <a:tr h="774243">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3200" dirty="0" smtClean="0">
                          <a:solidFill>
                            <a:schemeClr val="bg1"/>
                          </a:solidFill>
                        </a:rPr>
                        <a:t>Serious</a:t>
                      </a:r>
                      <a:r>
                        <a:rPr kumimoji="1" lang="en-US" altLang="ja-JP" sz="3200" baseline="0" dirty="0" smtClean="0">
                          <a:solidFill>
                            <a:schemeClr val="bg1"/>
                          </a:solidFill>
                        </a:rPr>
                        <a:t> insomnia</a:t>
                      </a:r>
                      <a:endParaRPr kumimoji="1" lang="ja-JP" altLang="en-US" sz="3200" dirty="0">
                        <a:solidFill>
                          <a:schemeClr val="bg1"/>
                        </a:solidFill>
                      </a:endParaRPr>
                    </a:p>
                  </a:txBody>
                  <a:tcPr>
                    <a:solidFill>
                      <a:schemeClr val="tx2">
                        <a:lumMod val="60000"/>
                        <a:lumOff val="40000"/>
                      </a:schemeClr>
                    </a:solidFill>
                  </a:tcPr>
                </a:tc>
                <a:tc>
                  <a:txBody>
                    <a:bodyPr/>
                    <a:lstStyle/>
                    <a:p>
                      <a:r>
                        <a:rPr kumimoji="1" lang="en-US" altLang="ja-JP" sz="3200" dirty="0" smtClean="0">
                          <a:solidFill>
                            <a:schemeClr val="bg1"/>
                          </a:solidFill>
                        </a:rPr>
                        <a:t>No</a:t>
                      </a:r>
                      <a:r>
                        <a:rPr kumimoji="1" lang="en-US" altLang="ja-JP" sz="3200" baseline="0" dirty="0" smtClean="0">
                          <a:solidFill>
                            <a:schemeClr val="bg1"/>
                          </a:solidFill>
                        </a:rPr>
                        <a:t> insomnia</a:t>
                      </a:r>
                      <a:endParaRPr kumimoji="1" lang="ja-JP" altLang="en-US" sz="3200" dirty="0">
                        <a:solidFill>
                          <a:schemeClr val="bg1"/>
                        </a:solidFill>
                      </a:endParaRPr>
                    </a:p>
                  </a:txBody>
                  <a:tcPr>
                    <a:solidFill>
                      <a:schemeClr val="tx2">
                        <a:lumMod val="60000"/>
                        <a:lumOff val="40000"/>
                      </a:schemeClr>
                    </a:solidFill>
                  </a:tcPr>
                </a:tc>
                <a:tc>
                  <a:txBody>
                    <a:bodyPr/>
                    <a:lstStyle/>
                    <a:p>
                      <a:pPr algn="ctr"/>
                      <a:r>
                        <a:rPr kumimoji="1" lang="en-US" altLang="ja-JP" sz="3200" dirty="0" smtClean="0">
                          <a:solidFill>
                            <a:schemeClr val="bg1"/>
                          </a:solidFill>
                        </a:rPr>
                        <a:t>p</a:t>
                      </a:r>
                      <a:r>
                        <a:rPr kumimoji="1" lang="ja-JP" altLang="en-US" sz="2800" baseline="30000" dirty="0" smtClean="0">
                          <a:solidFill>
                            <a:schemeClr val="bg1"/>
                          </a:solidFill>
                        </a:rPr>
                        <a:t>✝</a:t>
                      </a:r>
                      <a:endParaRPr kumimoji="1" lang="ja-JP" altLang="en-US" sz="2800" baseline="30000" dirty="0">
                        <a:solidFill>
                          <a:schemeClr val="bg1"/>
                        </a:solidFill>
                      </a:endParaRPr>
                    </a:p>
                  </a:txBody>
                  <a:tcPr anchor="ctr">
                    <a:solidFill>
                      <a:schemeClr val="tx2">
                        <a:lumMod val="60000"/>
                        <a:lumOff val="40000"/>
                      </a:schemeClr>
                    </a:solidFill>
                  </a:tcPr>
                </a:tc>
                <a:tc>
                  <a:txBody>
                    <a:bodyPr/>
                    <a:lstStyle/>
                    <a:p>
                      <a:r>
                        <a:rPr kumimoji="1" lang="en-US" altLang="ja-JP" sz="3200" dirty="0" smtClean="0">
                          <a:solidFill>
                            <a:schemeClr val="bg1"/>
                          </a:solidFill>
                        </a:rPr>
                        <a:t>Possible depression</a:t>
                      </a:r>
                      <a:endParaRPr kumimoji="1" lang="ja-JP" altLang="en-US" sz="3200" dirty="0">
                        <a:solidFill>
                          <a:schemeClr val="bg1"/>
                        </a:solidFill>
                      </a:endParaRPr>
                    </a:p>
                  </a:txBody>
                  <a:tcPr>
                    <a:solidFill>
                      <a:schemeClr val="tx2">
                        <a:lumMod val="60000"/>
                        <a:lumOff val="40000"/>
                      </a:schemeClr>
                    </a:solidFill>
                  </a:tcPr>
                </a:tc>
                <a:tc>
                  <a:txBody>
                    <a:bodyPr/>
                    <a:lstStyle/>
                    <a:p>
                      <a:r>
                        <a:rPr kumimoji="1" lang="en-US" altLang="ja-JP" sz="3200" dirty="0" smtClean="0">
                          <a:solidFill>
                            <a:schemeClr val="bg1"/>
                          </a:solidFill>
                        </a:rPr>
                        <a:t>No depression</a:t>
                      </a:r>
                      <a:endParaRPr kumimoji="1" lang="ja-JP" altLang="en-US" sz="3200" dirty="0">
                        <a:solidFill>
                          <a:schemeClr val="bg1"/>
                        </a:solidFill>
                      </a:endParaRPr>
                    </a:p>
                  </a:txBody>
                  <a:tcPr>
                    <a:solidFill>
                      <a:schemeClr val="tx2">
                        <a:lumMod val="60000"/>
                        <a:lumOff val="40000"/>
                      </a:schemeClr>
                    </a:solidFill>
                  </a:tcPr>
                </a:tc>
                <a:tc>
                  <a:txBody>
                    <a:bodyPr/>
                    <a:lstStyle/>
                    <a:p>
                      <a:pPr algn="ctr"/>
                      <a:r>
                        <a:rPr kumimoji="1" lang="en-US" altLang="ja-JP" sz="3200" dirty="0" smtClean="0">
                          <a:solidFill>
                            <a:schemeClr val="bg1"/>
                          </a:solidFill>
                        </a:rPr>
                        <a:t>p</a:t>
                      </a:r>
                      <a:r>
                        <a:rPr kumimoji="1" lang="ja-JP" altLang="en-US" sz="2800" baseline="30000" dirty="0" smtClean="0">
                          <a:solidFill>
                            <a:schemeClr val="bg1"/>
                          </a:solidFill>
                        </a:rPr>
                        <a:t>✝</a:t>
                      </a:r>
                      <a:endParaRPr kumimoji="1" lang="ja-JP" altLang="en-US" sz="2800" dirty="0">
                        <a:solidFill>
                          <a:schemeClr val="bg1"/>
                        </a:solidFill>
                      </a:endParaRPr>
                    </a:p>
                  </a:txBody>
                  <a:tcPr anchor="ctr">
                    <a:solidFill>
                      <a:schemeClr val="tx2">
                        <a:lumMod val="60000"/>
                        <a:lumOff val="40000"/>
                      </a:schemeClr>
                    </a:solidFill>
                  </a:tcPr>
                </a:tc>
              </a:tr>
              <a:tr h="490555">
                <a:tc rowSpan="2">
                  <a:txBody>
                    <a:bodyPr/>
                    <a:lstStyle/>
                    <a:p>
                      <a:r>
                        <a:rPr kumimoji="1" lang="en-US" altLang="ja-JP" sz="2800" dirty="0" smtClean="0"/>
                        <a:t>Gender</a:t>
                      </a:r>
                      <a:endParaRPr kumimoji="1" lang="ja-JP" altLang="en-US" sz="2800" dirty="0"/>
                    </a:p>
                  </a:txBody>
                  <a:tcPr anchor="ctr"/>
                </a:tc>
                <a:tc>
                  <a:txBody>
                    <a:bodyPr/>
                    <a:lstStyle/>
                    <a:p>
                      <a:r>
                        <a:rPr kumimoji="1" lang="en-US" altLang="ja-JP" sz="2800" dirty="0" smtClean="0"/>
                        <a:t>Male</a:t>
                      </a:r>
                      <a:endParaRPr kumimoji="1" lang="ja-JP" altLang="en-US" sz="2800" dirty="0"/>
                    </a:p>
                  </a:txBody>
                  <a:tcPr/>
                </a:tc>
                <a:tc>
                  <a:txBody>
                    <a:bodyPr/>
                    <a:lstStyle/>
                    <a:p>
                      <a:pPr algn="ctr"/>
                      <a:r>
                        <a:rPr kumimoji="1" lang="en-US" altLang="ja-JP" sz="2800" dirty="0" smtClean="0"/>
                        <a:t>6</a:t>
                      </a:r>
                      <a:endParaRPr kumimoji="1" lang="ja-JP" altLang="en-US" sz="2800" dirty="0"/>
                    </a:p>
                  </a:txBody>
                  <a:tcPr anchor="ctr"/>
                </a:tc>
                <a:tc>
                  <a:txBody>
                    <a:bodyPr/>
                    <a:lstStyle/>
                    <a:p>
                      <a:pPr algn="ctr"/>
                      <a:r>
                        <a:rPr kumimoji="1" lang="en-US" altLang="ja-JP" sz="2800" dirty="0" smtClean="0"/>
                        <a:t>79</a:t>
                      </a:r>
                      <a:endParaRPr kumimoji="1" lang="ja-JP" altLang="en-US" sz="2800" dirty="0"/>
                    </a:p>
                  </a:txBody>
                  <a:tcPr anchor="ctr"/>
                </a:tc>
                <a:tc rowSpan="2">
                  <a:txBody>
                    <a:bodyPr/>
                    <a:lstStyle/>
                    <a:p>
                      <a:pPr algn="ctr"/>
                      <a:r>
                        <a:rPr kumimoji="1" lang="en-US" altLang="ja-JP" sz="2800" dirty="0" smtClean="0"/>
                        <a:t>0.87</a:t>
                      </a:r>
                      <a:endParaRPr kumimoji="1" lang="ja-JP" altLang="en-US" sz="2800" dirty="0"/>
                    </a:p>
                  </a:txBody>
                  <a:tcPr anchor="ctr"/>
                </a:tc>
                <a:tc>
                  <a:txBody>
                    <a:bodyPr/>
                    <a:lstStyle/>
                    <a:p>
                      <a:pPr algn="ctr"/>
                      <a:r>
                        <a:rPr kumimoji="1" lang="en-US" altLang="ja-JP" sz="2800" dirty="0" smtClean="0"/>
                        <a:t>20</a:t>
                      </a:r>
                      <a:endParaRPr kumimoji="1" lang="ja-JP" altLang="en-US" sz="2800" dirty="0"/>
                    </a:p>
                  </a:txBody>
                  <a:tcPr anchor="ctr"/>
                </a:tc>
                <a:tc>
                  <a:txBody>
                    <a:bodyPr/>
                    <a:lstStyle/>
                    <a:p>
                      <a:pPr algn="ctr"/>
                      <a:r>
                        <a:rPr kumimoji="1" lang="en-US" altLang="ja-JP" sz="2800" dirty="0" smtClean="0"/>
                        <a:t>59</a:t>
                      </a:r>
                      <a:endParaRPr kumimoji="1" lang="ja-JP" altLang="en-US" sz="2800" dirty="0"/>
                    </a:p>
                  </a:txBody>
                  <a:tcPr anchor="ctr"/>
                </a:tc>
                <a:tc rowSpan="2">
                  <a:txBody>
                    <a:bodyPr/>
                    <a:lstStyle/>
                    <a:p>
                      <a:pPr algn="ctr"/>
                      <a:r>
                        <a:rPr kumimoji="1" lang="en-US" altLang="ja-JP" sz="2800" dirty="0" smtClean="0"/>
                        <a:t>0.26</a:t>
                      </a:r>
                      <a:endParaRPr kumimoji="1" lang="ja-JP" altLang="en-US" sz="2800" dirty="0"/>
                    </a:p>
                  </a:txBody>
                  <a:tcPr anchor="ctr"/>
                </a:tc>
              </a:tr>
              <a:tr h="490555">
                <a:tc vMerge="1">
                  <a:txBody>
                    <a:bodyPr/>
                    <a:lstStyle/>
                    <a:p>
                      <a:endParaRPr kumimoji="1" lang="ja-JP" altLang="en-US"/>
                    </a:p>
                  </a:txBody>
                  <a:tcPr/>
                </a:tc>
                <a:tc>
                  <a:txBody>
                    <a:bodyPr/>
                    <a:lstStyle/>
                    <a:p>
                      <a:r>
                        <a:rPr kumimoji="1" lang="en-US" altLang="ja-JP" sz="2800" dirty="0" smtClean="0"/>
                        <a:t>Female</a:t>
                      </a:r>
                      <a:endParaRPr kumimoji="1" lang="ja-JP" altLang="en-US" sz="2800" dirty="0"/>
                    </a:p>
                  </a:txBody>
                  <a:tcPr/>
                </a:tc>
                <a:tc>
                  <a:txBody>
                    <a:bodyPr/>
                    <a:lstStyle/>
                    <a:p>
                      <a:pPr algn="ctr"/>
                      <a:r>
                        <a:rPr kumimoji="1" lang="en-US" altLang="ja-JP" sz="2800" dirty="0" smtClean="0"/>
                        <a:t>10</a:t>
                      </a:r>
                      <a:endParaRPr kumimoji="1" lang="ja-JP" altLang="en-US" sz="2800" dirty="0"/>
                    </a:p>
                  </a:txBody>
                  <a:tcPr anchor="ctr"/>
                </a:tc>
                <a:tc>
                  <a:txBody>
                    <a:bodyPr/>
                    <a:lstStyle/>
                    <a:p>
                      <a:pPr algn="ctr"/>
                      <a:r>
                        <a:rPr kumimoji="1" lang="en-US" altLang="ja-JP" sz="2800" dirty="0" smtClean="0"/>
                        <a:t>143</a:t>
                      </a:r>
                      <a:endParaRPr kumimoji="1" lang="ja-JP" altLang="en-US" sz="2800" dirty="0"/>
                    </a:p>
                  </a:txBody>
                  <a:tcPr anchor="ctr"/>
                </a:tc>
                <a:tc vMerge="1">
                  <a:txBody>
                    <a:bodyPr/>
                    <a:lstStyle/>
                    <a:p>
                      <a:endParaRPr kumimoji="1" lang="ja-JP" altLang="en-US" sz="2800" dirty="0"/>
                    </a:p>
                  </a:txBody>
                  <a:tcPr/>
                </a:tc>
                <a:tc>
                  <a:txBody>
                    <a:bodyPr/>
                    <a:lstStyle/>
                    <a:p>
                      <a:pPr algn="ctr"/>
                      <a:r>
                        <a:rPr kumimoji="1" lang="en-US" altLang="ja-JP" sz="2800" dirty="0" smtClean="0"/>
                        <a:t>48</a:t>
                      </a:r>
                      <a:endParaRPr kumimoji="1" lang="ja-JP" altLang="en-US" sz="2800" dirty="0"/>
                    </a:p>
                  </a:txBody>
                  <a:tcPr anchor="ctr"/>
                </a:tc>
                <a:tc>
                  <a:txBody>
                    <a:bodyPr/>
                    <a:lstStyle/>
                    <a:p>
                      <a:pPr algn="ctr"/>
                      <a:r>
                        <a:rPr kumimoji="1" lang="en-US" altLang="ja-JP" sz="2800" dirty="0" smtClean="0"/>
                        <a:t>100</a:t>
                      </a:r>
                      <a:endParaRPr kumimoji="1" lang="ja-JP" altLang="en-US" sz="2800" dirty="0"/>
                    </a:p>
                  </a:txBody>
                  <a:tcPr anchor="ctr"/>
                </a:tc>
                <a:tc vMerge="1">
                  <a:txBody>
                    <a:bodyPr/>
                    <a:lstStyle/>
                    <a:p>
                      <a:pPr algn="ctr"/>
                      <a:endParaRPr kumimoji="1" lang="ja-JP" altLang="en-US" sz="2800" dirty="0"/>
                    </a:p>
                  </a:txBody>
                  <a:tcPr anchor="ctr"/>
                </a:tc>
              </a:tr>
              <a:tr h="824190">
                <a:tc>
                  <a:txBody>
                    <a:bodyPr/>
                    <a:lstStyle/>
                    <a:p>
                      <a:r>
                        <a:rPr kumimoji="1" lang="en-US" altLang="ja-JP" sz="2800" dirty="0" smtClean="0"/>
                        <a:t>Age (Mean)</a:t>
                      </a:r>
                      <a:endParaRPr kumimoji="1" lang="ja-JP" altLang="en-US" sz="2800" dirty="0"/>
                    </a:p>
                  </a:txBody>
                  <a:tcPr anchor="ctr"/>
                </a:tc>
                <a:tc>
                  <a:txBody>
                    <a:bodyPr/>
                    <a:lstStyle/>
                    <a:p>
                      <a:endParaRPr kumimoji="1" lang="ja-JP" altLang="en-US" sz="2800" dirty="0"/>
                    </a:p>
                  </a:txBody>
                  <a:tcPr/>
                </a:tc>
                <a:tc>
                  <a:txBody>
                    <a:bodyPr/>
                    <a:lstStyle/>
                    <a:p>
                      <a:pPr algn="ctr"/>
                      <a:r>
                        <a:rPr kumimoji="1" lang="en-US" altLang="ja-JP" sz="2800" dirty="0" smtClean="0"/>
                        <a:t>37.7</a:t>
                      </a:r>
                      <a:endParaRPr kumimoji="1" lang="ja-JP" altLang="en-US" sz="2800" dirty="0"/>
                    </a:p>
                  </a:txBody>
                  <a:tcPr anchor="ctr"/>
                </a:tc>
                <a:tc>
                  <a:txBody>
                    <a:bodyPr/>
                    <a:lstStyle/>
                    <a:p>
                      <a:pPr algn="ctr"/>
                      <a:r>
                        <a:rPr kumimoji="1" lang="en-US" altLang="ja-JP" sz="2800" dirty="0" smtClean="0"/>
                        <a:t>40.0</a:t>
                      </a:r>
                      <a:endParaRPr kumimoji="1" lang="ja-JP" altLang="en-US" sz="2800" dirty="0"/>
                    </a:p>
                  </a:txBody>
                  <a:tcPr anchor="ctr"/>
                </a:tc>
                <a:tc>
                  <a:txBody>
                    <a:bodyPr/>
                    <a:lstStyle/>
                    <a:p>
                      <a:pPr algn="ctr"/>
                      <a:r>
                        <a:rPr kumimoji="1" lang="en-US" altLang="ja-JP" sz="2800" dirty="0" smtClean="0"/>
                        <a:t>0.32</a:t>
                      </a:r>
                      <a:endParaRPr kumimoji="1" lang="ja-JP" altLang="en-US" sz="2800" dirty="0"/>
                    </a:p>
                  </a:txBody>
                  <a:tcPr anchor="ctr"/>
                </a:tc>
                <a:tc>
                  <a:txBody>
                    <a:bodyPr/>
                    <a:lstStyle/>
                    <a:p>
                      <a:pPr algn="ctr"/>
                      <a:r>
                        <a:rPr kumimoji="1" lang="en-US" altLang="ja-JP" sz="2800" dirty="0" smtClean="0"/>
                        <a:t>36.1</a:t>
                      </a:r>
                      <a:endParaRPr kumimoji="1" lang="ja-JP" altLang="en-US" sz="2800" dirty="0"/>
                    </a:p>
                  </a:txBody>
                  <a:tcPr anchor="ctr"/>
                </a:tc>
                <a:tc>
                  <a:txBody>
                    <a:bodyPr/>
                    <a:lstStyle/>
                    <a:p>
                      <a:pPr algn="ctr"/>
                      <a:r>
                        <a:rPr kumimoji="1" lang="en-US" altLang="ja-JP" sz="2800" dirty="0" smtClean="0"/>
                        <a:t>38.3</a:t>
                      </a:r>
                      <a:endParaRPr kumimoji="1" lang="ja-JP" altLang="en-US" sz="2800" dirty="0"/>
                    </a:p>
                  </a:txBody>
                  <a:tcPr anchor="ctr"/>
                </a:tc>
                <a:tc>
                  <a:txBody>
                    <a:bodyPr/>
                    <a:lstStyle/>
                    <a:p>
                      <a:pPr algn="ctr"/>
                      <a:r>
                        <a:rPr kumimoji="1" lang="en-US" altLang="ja-JP" sz="2800" dirty="0" smtClean="0"/>
                        <a:t>0.06</a:t>
                      </a:r>
                      <a:endParaRPr kumimoji="1" lang="ja-JP" altLang="en-US" sz="2800" dirty="0"/>
                    </a:p>
                  </a:txBody>
                  <a:tcPr anchor="ctr"/>
                </a:tc>
              </a:tr>
              <a:tr h="490555">
                <a:tc rowSpan="3">
                  <a:txBody>
                    <a:bodyPr/>
                    <a:lstStyle/>
                    <a:p>
                      <a:r>
                        <a:rPr kumimoji="1" lang="en-US" altLang="ja-JP" sz="2800" dirty="0" smtClean="0"/>
                        <a:t>Educational attainment</a:t>
                      </a:r>
                      <a:endParaRPr kumimoji="1" lang="ja-JP" altLang="en-US" sz="2800" dirty="0"/>
                    </a:p>
                  </a:txBody>
                  <a:tcPr anchor="ctr"/>
                </a:tc>
                <a:tc>
                  <a:txBody>
                    <a:bodyPr/>
                    <a:lstStyle/>
                    <a:p>
                      <a:r>
                        <a:rPr kumimoji="1" lang="en-US" altLang="ja-JP" sz="2800" dirty="0" smtClean="0"/>
                        <a:t>≤High school</a:t>
                      </a:r>
                      <a:endParaRPr kumimoji="1" lang="ja-JP" altLang="en-US" sz="2800" dirty="0"/>
                    </a:p>
                  </a:txBody>
                  <a:tcPr/>
                </a:tc>
                <a:tc>
                  <a:txBody>
                    <a:bodyPr/>
                    <a:lstStyle/>
                    <a:p>
                      <a:pPr algn="ctr"/>
                      <a:r>
                        <a:rPr kumimoji="1" lang="en-US" altLang="ja-JP" sz="2800" dirty="0" smtClean="0"/>
                        <a:t>4</a:t>
                      </a:r>
                      <a:endParaRPr kumimoji="1" lang="ja-JP" altLang="en-US" sz="2800" dirty="0"/>
                    </a:p>
                  </a:txBody>
                  <a:tcPr anchor="ctr"/>
                </a:tc>
                <a:tc>
                  <a:txBody>
                    <a:bodyPr/>
                    <a:lstStyle/>
                    <a:p>
                      <a:pPr algn="ctr"/>
                      <a:r>
                        <a:rPr kumimoji="1" lang="en-US" altLang="ja-JP" sz="2800" dirty="0" smtClean="0"/>
                        <a:t>45</a:t>
                      </a:r>
                      <a:endParaRPr kumimoji="1" lang="ja-JP" altLang="en-US" sz="2800" dirty="0"/>
                    </a:p>
                  </a:txBody>
                  <a:tcPr anchor="ctr"/>
                </a:tc>
                <a:tc rowSpan="3">
                  <a:txBody>
                    <a:bodyPr/>
                    <a:lstStyle/>
                    <a:p>
                      <a:pPr algn="ctr"/>
                      <a:r>
                        <a:rPr kumimoji="1" lang="en-US" altLang="ja-JP" sz="2800" dirty="0" smtClean="0"/>
                        <a:t>0.26</a:t>
                      </a:r>
                      <a:endParaRPr kumimoji="1" lang="ja-JP" altLang="en-US" sz="2800" dirty="0"/>
                    </a:p>
                  </a:txBody>
                  <a:tcPr anchor="ctr"/>
                </a:tc>
                <a:tc>
                  <a:txBody>
                    <a:bodyPr/>
                    <a:lstStyle/>
                    <a:p>
                      <a:pPr algn="ctr"/>
                      <a:r>
                        <a:rPr kumimoji="1" lang="en-US" altLang="ja-JP" sz="2800" dirty="0" smtClean="0"/>
                        <a:t>14</a:t>
                      </a:r>
                      <a:endParaRPr kumimoji="1" lang="ja-JP" altLang="en-US" sz="2800" dirty="0"/>
                    </a:p>
                  </a:txBody>
                  <a:tcPr anchor="ctr"/>
                </a:tc>
                <a:tc>
                  <a:txBody>
                    <a:bodyPr/>
                    <a:lstStyle/>
                    <a:p>
                      <a:pPr algn="ctr"/>
                      <a:r>
                        <a:rPr kumimoji="1" lang="en-US" altLang="ja-JP" sz="2800" dirty="0" smtClean="0"/>
                        <a:t>31</a:t>
                      </a:r>
                      <a:endParaRPr kumimoji="1" lang="ja-JP" altLang="en-US" sz="2800" dirty="0"/>
                    </a:p>
                  </a:txBody>
                  <a:tcPr anchor="ctr"/>
                </a:tc>
                <a:tc rowSpan="3">
                  <a:txBody>
                    <a:bodyPr/>
                    <a:lstStyle/>
                    <a:p>
                      <a:pPr algn="ctr"/>
                      <a:r>
                        <a:rPr kumimoji="1" lang="en-US" altLang="ja-JP" sz="2800" dirty="0" smtClean="0"/>
                        <a:t>0.91</a:t>
                      </a:r>
                      <a:endParaRPr kumimoji="1" lang="ja-JP" altLang="en-US" sz="2800" dirty="0"/>
                    </a:p>
                  </a:txBody>
                  <a:tcPr anchor="ctr"/>
                </a:tc>
              </a:tr>
              <a:tr h="490555">
                <a:tc vMerge="1">
                  <a:txBody>
                    <a:bodyPr/>
                    <a:lstStyle/>
                    <a:p>
                      <a:endParaRPr kumimoji="1" lang="ja-JP" altLang="en-US" sz="2800" dirty="0"/>
                    </a:p>
                  </a:txBody>
                  <a:tcPr/>
                </a:tc>
                <a:tc>
                  <a:txBody>
                    <a:bodyPr/>
                    <a:lstStyle/>
                    <a:p>
                      <a:r>
                        <a:rPr kumimoji="1" lang="en-US" altLang="ja-JP" sz="2800" dirty="0" smtClean="0"/>
                        <a:t>University</a:t>
                      </a:r>
                      <a:endParaRPr kumimoji="1" lang="ja-JP" altLang="en-US" sz="2800" dirty="0"/>
                    </a:p>
                  </a:txBody>
                  <a:tcPr/>
                </a:tc>
                <a:tc>
                  <a:txBody>
                    <a:bodyPr/>
                    <a:lstStyle/>
                    <a:p>
                      <a:pPr algn="ctr"/>
                      <a:r>
                        <a:rPr kumimoji="1" lang="en-US" altLang="ja-JP" sz="2800" dirty="0" smtClean="0"/>
                        <a:t>6</a:t>
                      </a:r>
                      <a:endParaRPr kumimoji="1" lang="ja-JP" altLang="en-US" sz="2800" dirty="0"/>
                    </a:p>
                  </a:txBody>
                  <a:tcPr anchor="ctr"/>
                </a:tc>
                <a:tc>
                  <a:txBody>
                    <a:bodyPr/>
                    <a:lstStyle/>
                    <a:p>
                      <a:pPr algn="ctr"/>
                      <a:r>
                        <a:rPr kumimoji="1" lang="en-US" altLang="ja-JP" sz="2800" dirty="0" smtClean="0"/>
                        <a:t>126</a:t>
                      </a:r>
                      <a:endParaRPr kumimoji="1" lang="ja-JP" altLang="en-US" sz="2800" dirty="0"/>
                    </a:p>
                  </a:txBody>
                  <a:tcPr anchor="ctr"/>
                </a:tc>
                <a:tc vMerge="1">
                  <a:txBody>
                    <a:bodyPr/>
                    <a:lstStyle/>
                    <a:p>
                      <a:endParaRPr kumimoji="1" lang="ja-JP" altLang="en-US" sz="2800" dirty="0"/>
                    </a:p>
                  </a:txBody>
                  <a:tcPr/>
                </a:tc>
                <a:tc>
                  <a:txBody>
                    <a:bodyPr/>
                    <a:lstStyle/>
                    <a:p>
                      <a:pPr algn="ctr"/>
                      <a:r>
                        <a:rPr kumimoji="1" lang="en-US" altLang="ja-JP" sz="2800" dirty="0" smtClean="0"/>
                        <a:t>39</a:t>
                      </a:r>
                      <a:endParaRPr kumimoji="1" lang="ja-JP" altLang="en-US" sz="2800" dirty="0"/>
                    </a:p>
                  </a:txBody>
                  <a:tcPr anchor="ctr"/>
                </a:tc>
                <a:tc>
                  <a:txBody>
                    <a:bodyPr/>
                    <a:lstStyle/>
                    <a:p>
                      <a:pPr algn="ctr"/>
                      <a:r>
                        <a:rPr kumimoji="1" lang="en-US" altLang="ja-JP" sz="2800" dirty="0" smtClean="0"/>
                        <a:t>90</a:t>
                      </a:r>
                      <a:endParaRPr kumimoji="1" lang="ja-JP" altLang="en-US" sz="2800" dirty="0"/>
                    </a:p>
                  </a:txBody>
                  <a:tcPr anchor="ctr"/>
                </a:tc>
                <a:tc vMerge="1">
                  <a:txBody>
                    <a:bodyPr/>
                    <a:lstStyle/>
                    <a:p>
                      <a:pPr algn="ctr"/>
                      <a:endParaRPr kumimoji="1" lang="ja-JP" altLang="en-US" sz="2800" dirty="0"/>
                    </a:p>
                  </a:txBody>
                  <a:tcPr anchor="ctr"/>
                </a:tc>
              </a:tr>
              <a:tr h="490555">
                <a:tc vMerge="1">
                  <a:txBody>
                    <a:bodyPr/>
                    <a:lstStyle/>
                    <a:p>
                      <a:endParaRPr kumimoji="1" lang="ja-JP" altLang="en-US"/>
                    </a:p>
                  </a:txBody>
                  <a:tcPr/>
                </a:tc>
                <a:tc>
                  <a:txBody>
                    <a:bodyPr/>
                    <a:lstStyle/>
                    <a:p>
                      <a:r>
                        <a:rPr kumimoji="1" lang="en-US" altLang="ja-JP" sz="2800" dirty="0" smtClean="0"/>
                        <a:t>Graduate school+</a:t>
                      </a:r>
                      <a:endParaRPr kumimoji="1" lang="ja-JP" altLang="en-US" sz="2800" dirty="0"/>
                    </a:p>
                  </a:txBody>
                  <a:tcPr/>
                </a:tc>
                <a:tc>
                  <a:txBody>
                    <a:bodyPr/>
                    <a:lstStyle/>
                    <a:p>
                      <a:pPr algn="ctr"/>
                      <a:r>
                        <a:rPr kumimoji="1" lang="en-US" altLang="ja-JP" sz="2800" dirty="0" smtClean="0"/>
                        <a:t>6</a:t>
                      </a:r>
                      <a:endParaRPr kumimoji="1" lang="ja-JP" altLang="en-US" sz="2800" dirty="0"/>
                    </a:p>
                  </a:txBody>
                  <a:tcPr anchor="ctr"/>
                </a:tc>
                <a:tc>
                  <a:txBody>
                    <a:bodyPr/>
                    <a:lstStyle/>
                    <a:p>
                      <a:pPr algn="ctr"/>
                      <a:r>
                        <a:rPr kumimoji="1" lang="en-US" altLang="ja-JP" sz="2800" dirty="0" smtClean="0"/>
                        <a:t>49</a:t>
                      </a:r>
                      <a:endParaRPr kumimoji="1" lang="ja-JP" altLang="en-US" sz="2800" dirty="0"/>
                    </a:p>
                  </a:txBody>
                  <a:tcPr anchor="ctr"/>
                </a:tc>
                <a:tc vMerge="1">
                  <a:txBody>
                    <a:bodyPr/>
                    <a:lstStyle/>
                    <a:p>
                      <a:endParaRPr kumimoji="1" lang="ja-JP" altLang="en-US" sz="2800" dirty="0"/>
                    </a:p>
                  </a:txBody>
                  <a:tcPr/>
                </a:tc>
                <a:tc>
                  <a:txBody>
                    <a:bodyPr/>
                    <a:lstStyle/>
                    <a:p>
                      <a:pPr algn="ctr"/>
                      <a:r>
                        <a:rPr kumimoji="1" lang="en-US" altLang="ja-JP" sz="2800" dirty="0" smtClean="0"/>
                        <a:t>14</a:t>
                      </a:r>
                      <a:endParaRPr kumimoji="1" lang="ja-JP" altLang="en-US" sz="2800" dirty="0"/>
                    </a:p>
                  </a:txBody>
                  <a:tcPr anchor="ctr"/>
                </a:tc>
                <a:tc>
                  <a:txBody>
                    <a:bodyPr/>
                    <a:lstStyle/>
                    <a:p>
                      <a:pPr algn="ctr"/>
                      <a:r>
                        <a:rPr kumimoji="1" lang="en-US" altLang="ja-JP" sz="2800" dirty="0" smtClean="0"/>
                        <a:t>37</a:t>
                      </a:r>
                      <a:endParaRPr kumimoji="1" lang="ja-JP" altLang="en-US" sz="2800" dirty="0"/>
                    </a:p>
                  </a:txBody>
                  <a:tcPr anchor="ctr"/>
                </a:tc>
                <a:tc vMerge="1">
                  <a:txBody>
                    <a:bodyPr/>
                    <a:lstStyle/>
                    <a:p>
                      <a:pPr algn="ctr"/>
                      <a:endParaRPr kumimoji="1" lang="ja-JP" altLang="en-US" sz="2800" dirty="0"/>
                    </a:p>
                  </a:txBody>
                  <a:tcPr anchor="ctr"/>
                </a:tc>
              </a:tr>
              <a:tr h="317728">
                <a:tc rowSpan="3">
                  <a:txBody>
                    <a:bodyPr/>
                    <a:lstStyle/>
                    <a:p>
                      <a:r>
                        <a:rPr kumimoji="1" lang="en-US" altLang="ja-JP" sz="2800" dirty="0" smtClean="0"/>
                        <a:t>Marital Status</a:t>
                      </a:r>
                      <a:endParaRPr kumimoji="1" lang="ja-JP" altLang="en-US" sz="2800" dirty="0"/>
                    </a:p>
                  </a:txBody>
                  <a:tcPr anchor="ctr"/>
                </a:tc>
                <a:tc>
                  <a:txBody>
                    <a:bodyPr/>
                    <a:lstStyle/>
                    <a:p>
                      <a:r>
                        <a:rPr kumimoji="1" lang="en-US" altLang="ja-JP" sz="2800" dirty="0" smtClean="0"/>
                        <a:t>Married</a:t>
                      </a:r>
                      <a:endParaRPr kumimoji="1" lang="ja-JP" altLang="en-US" sz="2800" dirty="0"/>
                    </a:p>
                  </a:txBody>
                  <a:tcPr/>
                </a:tc>
                <a:tc>
                  <a:txBody>
                    <a:bodyPr/>
                    <a:lstStyle/>
                    <a:p>
                      <a:pPr algn="ctr"/>
                      <a:r>
                        <a:rPr kumimoji="1" lang="en-US" altLang="ja-JP" sz="2800" dirty="0" smtClean="0"/>
                        <a:t>6</a:t>
                      </a:r>
                      <a:endParaRPr kumimoji="1" lang="ja-JP" altLang="en-US" sz="2800" dirty="0"/>
                    </a:p>
                  </a:txBody>
                  <a:tcPr anchor="ctr"/>
                </a:tc>
                <a:tc>
                  <a:txBody>
                    <a:bodyPr/>
                    <a:lstStyle/>
                    <a:p>
                      <a:pPr algn="ctr"/>
                      <a:r>
                        <a:rPr kumimoji="1" lang="en-US" altLang="ja-JP" sz="2800" dirty="0" smtClean="0"/>
                        <a:t>129</a:t>
                      </a:r>
                      <a:endParaRPr kumimoji="1" lang="ja-JP" altLang="en-US" sz="2800" dirty="0"/>
                    </a:p>
                  </a:txBody>
                  <a:tcPr anchor="ctr"/>
                </a:tc>
                <a:tc rowSpan="3">
                  <a:txBody>
                    <a:bodyPr/>
                    <a:lstStyle/>
                    <a:p>
                      <a:pPr algn="ctr"/>
                      <a:r>
                        <a:rPr kumimoji="1" lang="en-US" altLang="ja-JP" sz="2800" dirty="0" smtClean="0"/>
                        <a:t>0.17</a:t>
                      </a:r>
                      <a:endParaRPr kumimoji="1" lang="ja-JP" altLang="en-US" sz="2800" dirty="0"/>
                    </a:p>
                  </a:txBody>
                  <a:tcPr anchor="ctr"/>
                </a:tc>
                <a:tc rowSpan="2">
                  <a:txBody>
                    <a:bodyPr/>
                    <a:lstStyle/>
                    <a:p>
                      <a:pPr algn="ctr"/>
                      <a:r>
                        <a:rPr kumimoji="1" lang="en-US" altLang="ja-JP" sz="2800" dirty="0" smtClean="0"/>
                        <a:t>41</a:t>
                      </a:r>
                      <a:endParaRPr kumimoji="1" lang="ja-JP" altLang="en-US" sz="2800" dirty="0"/>
                    </a:p>
                  </a:txBody>
                  <a:tcPr anchor="ctr"/>
                </a:tc>
                <a:tc rowSpan="2">
                  <a:txBody>
                    <a:bodyPr/>
                    <a:lstStyle/>
                    <a:p>
                      <a:pPr algn="ctr"/>
                      <a:r>
                        <a:rPr kumimoji="1" lang="en-US" altLang="ja-JP" sz="2800" dirty="0" smtClean="0"/>
                        <a:t>57</a:t>
                      </a:r>
                      <a:endParaRPr kumimoji="1" lang="ja-JP" altLang="en-US" sz="2800" dirty="0"/>
                    </a:p>
                  </a:txBody>
                  <a:tcPr anchor="ctr"/>
                </a:tc>
                <a:tc rowSpan="3">
                  <a:txBody>
                    <a:bodyPr/>
                    <a:lstStyle/>
                    <a:p>
                      <a:pPr algn="ctr"/>
                      <a:r>
                        <a:rPr kumimoji="1" lang="en-US" altLang="ja-JP" sz="2800" dirty="0" smtClean="0"/>
                        <a:t>&lt;0.01*</a:t>
                      </a:r>
                      <a:endParaRPr kumimoji="1" lang="ja-JP" altLang="en-US" sz="2800" dirty="0"/>
                    </a:p>
                  </a:txBody>
                  <a:tcPr anchor="ctr"/>
                </a:tc>
              </a:tr>
              <a:tr h="200432">
                <a:tc vMerge="1">
                  <a:txBody>
                    <a:bodyPr/>
                    <a:lstStyle/>
                    <a:p>
                      <a:endParaRPr kumimoji="1" lang="ja-JP" altLang="en-US"/>
                    </a:p>
                  </a:txBody>
                  <a:tcPr/>
                </a:tc>
                <a:tc rowSpan="2">
                  <a:txBody>
                    <a:bodyPr/>
                    <a:lstStyle/>
                    <a:p>
                      <a:r>
                        <a:rPr kumimoji="1" lang="en-US" altLang="ja-JP" sz="2800" dirty="0" smtClean="0"/>
                        <a:t>Not Married</a:t>
                      </a:r>
                      <a:endParaRPr kumimoji="1" lang="ja-JP" altLang="en-US" sz="2800" dirty="0"/>
                    </a:p>
                  </a:txBody>
                  <a:tcPr/>
                </a:tc>
                <a:tc rowSpan="2">
                  <a:txBody>
                    <a:bodyPr/>
                    <a:lstStyle/>
                    <a:p>
                      <a:pPr algn="ctr"/>
                      <a:r>
                        <a:rPr kumimoji="1" lang="en-US" altLang="ja-JP" sz="2800" dirty="0" smtClean="0"/>
                        <a:t>9</a:t>
                      </a:r>
                      <a:endParaRPr kumimoji="1" lang="ja-JP" altLang="en-US" sz="2800" dirty="0"/>
                    </a:p>
                  </a:txBody>
                  <a:tcPr anchor="ctr"/>
                </a:tc>
                <a:tc rowSpan="2">
                  <a:txBody>
                    <a:bodyPr/>
                    <a:lstStyle/>
                    <a:p>
                      <a:pPr algn="ctr"/>
                      <a:r>
                        <a:rPr kumimoji="1" lang="en-US" altLang="ja-JP" sz="2800" dirty="0" smtClean="0"/>
                        <a:t>94</a:t>
                      </a:r>
                      <a:endParaRPr kumimoji="1" lang="ja-JP" altLang="en-US" sz="2800" dirty="0"/>
                    </a:p>
                  </a:txBody>
                  <a:tcPr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90555">
                <a:tc vMerge="1">
                  <a:txBody>
                    <a:bodyPr/>
                    <a:lstStyle/>
                    <a:p>
                      <a:endParaRPr kumimoji="1" lang="ja-JP" altLang="en-US"/>
                    </a:p>
                  </a:txBody>
                  <a:tcPr/>
                </a:tc>
                <a:tc vMerge="1">
                  <a:txBody>
                    <a:bodyPr/>
                    <a:lstStyle/>
                    <a:p>
                      <a:endParaRPr kumimoji="1" lang="ja-JP" altLang="en-US" sz="2800" dirty="0"/>
                    </a:p>
                  </a:txBody>
                  <a:tcPr/>
                </a:tc>
                <a:tc vMerge="1">
                  <a:txBody>
                    <a:bodyPr/>
                    <a:lstStyle/>
                    <a:p>
                      <a:pPr algn="ctr"/>
                      <a:endParaRPr kumimoji="1" lang="ja-JP" altLang="en-US" sz="2800" dirty="0"/>
                    </a:p>
                  </a:txBody>
                  <a:tcPr anchor="ctr"/>
                </a:tc>
                <a:tc vMerge="1">
                  <a:txBody>
                    <a:bodyPr/>
                    <a:lstStyle/>
                    <a:p>
                      <a:pPr algn="ctr"/>
                      <a:endParaRPr kumimoji="1" lang="ja-JP" altLang="en-US" sz="2800" dirty="0"/>
                    </a:p>
                  </a:txBody>
                  <a:tcPr anchor="ctr"/>
                </a:tc>
                <a:tc vMerge="1">
                  <a:txBody>
                    <a:bodyPr/>
                    <a:lstStyle/>
                    <a:p>
                      <a:endParaRPr kumimoji="1" lang="ja-JP" altLang="en-US" sz="2800" dirty="0"/>
                    </a:p>
                  </a:txBody>
                  <a:tcPr/>
                </a:tc>
                <a:tc>
                  <a:txBody>
                    <a:bodyPr/>
                    <a:lstStyle/>
                    <a:p>
                      <a:pPr algn="ctr"/>
                      <a:r>
                        <a:rPr kumimoji="1" lang="en-US" altLang="ja-JP" sz="2800" dirty="0" smtClean="0"/>
                        <a:t>27</a:t>
                      </a:r>
                      <a:endParaRPr kumimoji="1" lang="ja-JP" altLang="en-US" sz="2800" dirty="0"/>
                    </a:p>
                  </a:txBody>
                  <a:tcPr anchor="ctr"/>
                </a:tc>
                <a:tc>
                  <a:txBody>
                    <a:bodyPr/>
                    <a:lstStyle/>
                    <a:p>
                      <a:pPr algn="ctr"/>
                      <a:r>
                        <a:rPr kumimoji="1" lang="en-US" altLang="ja-JP" sz="2800" dirty="0" smtClean="0"/>
                        <a:t>103</a:t>
                      </a:r>
                      <a:endParaRPr kumimoji="1" lang="ja-JP" altLang="en-US" sz="2800" dirty="0"/>
                    </a:p>
                  </a:txBody>
                  <a:tcPr anchor="ctr"/>
                </a:tc>
                <a:tc vMerge="1">
                  <a:txBody>
                    <a:bodyPr/>
                    <a:lstStyle/>
                    <a:p>
                      <a:pPr algn="ctr"/>
                      <a:endParaRPr kumimoji="1" lang="ja-JP" altLang="en-US" sz="2800" dirty="0"/>
                    </a:p>
                  </a:txBody>
                  <a:tcPr anchor="ctr"/>
                </a:tc>
              </a:tr>
              <a:tr h="490555">
                <a:tc rowSpan="2">
                  <a:txBody>
                    <a:bodyPr/>
                    <a:lstStyle/>
                    <a:p>
                      <a:r>
                        <a:rPr kumimoji="1" lang="en-US" altLang="ja-JP" sz="2800" dirty="0" smtClean="0"/>
                        <a:t>Chronic diseases</a:t>
                      </a:r>
                      <a:endParaRPr kumimoji="1" lang="ja-JP" altLang="en-US" sz="2800" dirty="0"/>
                    </a:p>
                  </a:txBody>
                  <a:tcPr anchor="ctr"/>
                </a:tc>
                <a:tc>
                  <a:txBody>
                    <a:bodyPr/>
                    <a:lstStyle/>
                    <a:p>
                      <a:r>
                        <a:rPr kumimoji="1" lang="en-US" altLang="ja-JP" sz="2800" dirty="0" smtClean="0"/>
                        <a:t>None</a:t>
                      </a:r>
                      <a:endParaRPr kumimoji="1" lang="ja-JP" altLang="en-US" sz="2800" dirty="0"/>
                    </a:p>
                  </a:txBody>
                  <a:tcPr/>
                </a:tc>
                <a:tc>
                  <a:txBody>
                    <a:bodyPr/>
                    <a:lstStyle/>
                    <a:p>
                      <a:pPr algn="ctr"/>
                      <a:r>
                        <a:rPr kumimoji="1" lang="en-US" altLang="ja-JP" sz="2800" dirty="0" smtClean="0"/>
                        <a:t>5</a:t>
                      </a:r>
                      <a:endParaRPr kumimoji="1" lang="ja-JP" altLang="en-US" sz="2800" dirty="0"/>
                    </a:p>
                  </a:txBody>
                  <a:tcPr anchor="ctr"/>
                </a:tc>
                <a:tc>
                  <a:txBody>
                    <a:bodyPr/>
                    <a:lstStyle/>
                    <a:p>
                      <a:pPr algn="ctr"/>
                      <a:r>
                        <a:rPr kumimoji="1" lang="en-US" altLang="ja-JP" sz="2800" dirty="0" smtClean="0"/>
                        <a:t>50</a:t>
                      </a:r>
                      <a:endParaRPr kumimoji="1" lang="ja-JP" altLang="en-US" sz="2800" dirty="0"/>
                    </a:p>
                  </a:txBody>
                  <a:tcPr anchor="ctr"/>
                </a:tc>
                <a:tc rowSpan="2">
                  <a:txBody>
                    <a:bodyPr/>
                    <a:lstStyle/>
                    <a:p>
                      <a:pPr algn="ctr"/>
                      <a:r>
                        <a:rPr kumimoji="1" lang="en-US" altLang="ja-JP" sz="2800" dirty="0" smtClean="0"/>
                        <a:t>0.32</a:t>
                      </a:r>
                      <a:endParaRPr kumimoji="1" lang="ja-JP" altLang="en-US" sz="2800" dirty="0"/>
                    </a:p>
                  </a:txBody>
                  <a:tcPr anchor="ctr"/>
                </a:tc>
                <a:tc>
                  <a:txBody>
                    <a:bodyPr/>
                    <a:lstStyle/>
                    <a:p>
                      <a:pPr algn="ctr"/>
                      <a:r>
                        <a:rPr kumimoji="1" lang="en-US" altLang="ja-JP" sz="2800" dirty="0" smtClean="0"/>
                        <a:t>47</a:t>
                      </a:r>
                      <a:endParaRPr kumimoji="1" lang="ja-JP" altLang="en-US" sz="2800" dirty="0"/>
                    </a:p>
                  </a:txBody>
                  <a:tcPr anchor="ctr"/>
                </a:tc>
                <a:tc>
                  <a:txBody>
                    <a:bodyPr/>
                    <a:lstStyle/>
                    <a:p>
                      <a:pPr algn="ctr"/>
                      <a:r>
                        <a:rPr kumimoji="1" lang="en-US" altLang="ja-JP" sz="2800" dirty="0" smtClean="0"/>
                        <a:t>128</a:t>
                      </a:r>
                      <a:endParaRPr kumimoji="1" lang="ja-JP" altLang="en-US" sz="2800" dirty="0"/>
                    </a:p>
                  </a:txBody>
                  <a:tcPr anchor="ctr"/>
                </a:tc>
                <a:tc rowSpan="2">
                  <a:txBody>
                    <a:bodyPr/>
                    <a:lstStyle/>
                    <a:p>
                      <a:pPr algn="ctr"/>
                      <a:r>
                        <a:rPr kumimoji="1" lang="en-US" altLang="ja-JP" sz="2800" dirty="0" smtClean="0"/>
                        <a:t>0.07</a:t>
                      </a:r>
                      <a:endParaRPr kumimoji="1" lang="ja-JP" altLang="en-US" sz="2800" dirty="0"/>
                    </a:p>
                  </a:txBody>
                  <a:tcPr anchor="ctr"/>
                </a:tc>
              </a:tr>
              <a:tr h="490555">
                <a:tc vMerge="1">
                  <a:txBody>
                    <a:bodyPr/>
                    <a:lstStyle/>
                    <a:p>
                      <a:endParaRPr kumimoji="1" lang="ja-JP" altLang="en-US"/>
                    </a:p>
                  </a:txBody>
                  <a:tcPr/>
                </a:tc>
                <a:tc>
                  <a:txBody>
                    <a:bodyPr/>
                    <a:lstStyle/>
                    <a:p>
                      <a:r>
                        <a:rPr kumimoji="1" lang="en-US" altLang="ja-JP" sz="2800" dirty="0" smtClean="0"/>
                        <a:t>≥1</a:t>
                      </a:r>
                      <a:endParaRPr kumimoji="1" lang="ja-JP" altLang="en-US" sz="2800" dirty="0"/>
                    </a:p>
                  </a:txBody>
                  <a:tcPr/>
                </a:tc>
                <a:tc>
                  <a:txBody>
                    <a:bodyPr/>
                    <a:lstStyle/>
                    <a:p>
                      <a:pPr algn="ctr"/>
                      <a:r>
                        <a:rPr kumimoji="1" lang="en-US" altLang="ja-JP" sz="2800" dirty="0" smtClean="0"/>
                        <a:t>10</a:t>
                      </a:r>
                      <a:endParaRPr kumimoji="1" lang="ja-JP" altLang="en-US" sz="2800" dirty="0"/>
                    </a:p>
                  </a:txBody>
                  <a:tcPr anchor="ctr"/>
                </a:tc>
                <a:tc>
                  <a:txBody>
                    <a:bodyPr/>
                    <a:lstStyle/>
                    <a:p>
                      <a:pPr algn="ctr"/>
                      <a:r>
                        <a:rPr kumimoji="1" lang="en-US" altLang="ja-JP" sz="2800" dirty="0" smtClean="0"/>
                        <a:t>174</a:t>
                      </a:r>
                      <a:endParaRPr kumimoji="1" lang="ja-JP" altLang="en-US" sz="2800" dirty="0"/>
                    </a:p>
                  </a:txBody>
                  <a:tcPr anchor="ctr"/>
                </a:tc>
                <a:tc vMerge="1">
                  <a:txBody>
                    <a:bodyPr/>
                    <a:lstStyle/>
                    <a:p>
                      <a:endParaRPr kumimoji="1" lang="ja-JP" altLang="en-US" sz="2800" dirty="0"/>
                    </a:p>
                  </a:txBody>
                  <a:tcPr/>
                </a:tc>
                <a:tc>
                  <a:txBody>
                    <a:bodyPr/>
                    <a:lstStyle/>
                    <a:p>
                      <a:pPr algn="ctr"/>
                      <a:r>
                        <a:rPr kumimoji="1" lang="en-US" altLang="ja-JP" sz="2800" dirty="0" smtClean="0"/>
                        <a:t>21</a:t>
                      </a:r>
                      <a:endParaRPr kumimoji="1" lang="ja-JP" altLang="en-US" sz="2800" dirty="0"/>
                    </a:p>
                  </a:txBody>
                  <a:tcPr anchor="ctr"/>
                </a:tc>
                <a:tc>
                  <a:txBody>
                    <a:bodyPr/>
                    <a:lstStyle/>
                    <a:p>
                      <a:pPr algn="ctr"/>
                      <a:r>
                        <a:rPr kumimoji="1" lang="en-US" altLang="ja-JP" sz="2800" dirty="0" smtClean="0"/>
                        <a:t>32</a:t>
                      </a:r>
                      <a:endParaRPr kumimoji="1" lang="ja-JP" altLang="en-US" sz="2800" dirty="0"/>
                    </a:p>
                  </a:txBody>
                  <a:tcPr anchor="ctr"/>
                </a:tc>
                <a:tc vMerge="1">
                  <a:txBody>
                    <a:bodyPr/>
                    <a:lstStyle/>
                    <a:p>
                      <a:pPr algn="ctr"/>
                      <a:endParaRPr kumimoji="1" lang="ja-JP" altLang="en-US" sz="2800" dirty="0"/>
                    </a:p>
                  </a:txBody>
                  <a:tcPr anchor="ctr"/>
                </a:tc>
              </a:tr>
              <a:tr h="327036">
                <a:tc rowSpan="2">
                  <a:txBody>
                    <a:bodyPr/>
                    <a:lstStyle/>
                    <a:p>
                      <a:r>
                        <a:rPr kumimoji="1" lang="en-US" altLang="ja-JP" sz="2800" dirty="0" smtClean="0"/>
                        <a:t>Smoking Status</a:t>
                      </a:r>
                      <a:endParaRPr kumimoji="1" lang="ja-JP" altLang="en-US" sz="2800" dirty="0"/>
                    </a:p>
                  </a:txBody>
                  <a:tcPr anchor="ctr"/>
                </a:tc>
                <a:tc>
                  <a:txBody>
                    <a:bodyPr/>
                    <a:lstStyle/>
                    <a:p>
                      <a:r>
                        <a:rPr kumimoji="1" lang="en-US" altLang="ja-JP" sz="2800" dirty="0" smtClean="0"/>
                        <a:t>Non-smoker</a:t>
                      </a:r>
                      <a:endParaRPr kumimoji="1" lang="ja-JP" altLang="en-US" sz="2800" dirty="0"/>
                    </a:p>
                  </a:txBody>
                  <a:tcPr/>
                </a:tc>
                <a:tc>
                  <a:txBody>
                    <a:bodyPr/>
                    <a:lstStyle/>
                    <a:p>
                      <a:pPr algn="ctr"/>
                      <a:r>
                        <a:rPr kumimoji="1" lang="en-US" altLang="ja-JP" sz="2800" dirty="0" smtClean="0"/>
                        <a:t>9</a:t>
                      </a:r>
                      <a:endParaRPr kumimoji="1" lang="ja-JP" altLang="en-US" sz="2800" dirty="0"/>
                    </a:p>
                  </a:txBody>
                  <a:tcPr anchor="ctr"/>
                </a:tc>
                <a:tc>
                  <a:txBody>
                    <a:bodyPr/>
                    <a:lstStyle/>
                    <a:p>
                      <a:pPr algn="ctr"/>
                      <a:r>
                        <a:rPr kumimoji="1" lang="en-US" altLang="ja-JP" sz="2800" dirty="0" smtClean="0"/>
                        <a:t>192</a:t>
                      </a:r>
                      <a:endParaRPr kumimoji="1" lang="ja-JP" altLang="en-US" sz="2800" dirty="0"/>
                    </a:p>
                  </a:txBody>
                  <a:tcPr anchor="ctr"/>
                </a:tc>
                <a:tc rowSpan="2">
                  <a:txBody>
                    <a:bodyPr/>
                    <a:lstStyle/>
                    <a:p>
                      <a:pPr algn="ctr"/>
                      <a:r>
                        <a:rPr kumimoji="1" lang="en-US" altLang="ja-JP" sz="2800" dirty="0" smtClean="0"/>
                        <a:t>&lt;0.01*</a:t>
                      </a:r>
                      <a:endParaRPr kumimoji="1" lang="ja-JP" altLang="en-US" sz="2800" dirty="0"/>
                    </a:p>
                  </a:txBody>
                  <a:tcPr anchor="ctr"/>
                </a:tc>
                <a:tc>
                  <a:txBody>
                    <a:bodyPr/>
                    <a:lstStyle/>
                    <a:p>
                      <a:pPr algn="ctr"/>
                      <a:r>
                        <a:rPr kumimoji="1" lang="en-US" altLang="ja-JP" sz="2800" dirty="0" smtClean="0"/>
                        <a:t>15</a:t>
                      </a:r>
                      <a:endParaRPr kumimoji="1" lang="ja-JP" altLang="en-US" sz="2800" dirty="0"/>
                    </a:p>
                  </a:txBody>
                  <a:tcPr anchor="ctr"/>
                </a:tc>
                <a:tc>
                  <a:txBody>
                    <a:bodyPr/>
                    <a:lstStyle/>
                    <a:p>
                      <a:pPr algn="ctr"/>
                      <a:r>
                        <a:rPr kumimoji="1" lang="en-US" altLang="ja-JP" sz="2800" dirty="0" smtClean="0"/>
                        <a:t>139</a:t>
                      </a:r>
                      <a:endParaRPr kumimoji="1" lang="ja-JP" altLang="en-US" sz="2800" dirty="0"/>
                    </a:p>
                  </a:txBody>
                  <a:tcPr anchor="ctr"/>
                </a:tc>
                <a:tc rowSpan="2">
                  <a:txBody>
                    <a:bodyPr/>
                    <a:lstStyle/>
                    <a:p>
                      <a:pPr algn="ctr"/>
                      <a:r>
                        <a:rPr kumimoji="1" lang="en-US" altLang="ja-JP" sz="2800" dirty="0" smtClean="0"/>
                        <a:t>0.08</a:t>
                      </a:r>
                      <a:endParaRPr kumimoji="1" lang="ja-JP" altLang="en-US" sz="2800" dirty="0"/>
                    </a:p>
                  </a:txBody>
                  <a:tcPr anchor="ctr"/>
                </a:tc>
              </a:tr>
              <a:tr h="327036">
                <a:tc vMerge="1">
                  <a:txBody>
                    <a:bodyPr/>
                    <a:lstStyle/>
                    <a:p>
                      <a:endParaRPr kumimoji="1" lang="ja-JP" altLang="en-US"/>
                    </a:p>
                  </a:txBody>
                  <a:tcPr/>
                </a:tc>
                <a:tc>
                  <a:txBody>
                    <a:bodyPr/>
                    <a:lstStyle/>
                    <a:p>
                      <a:r>
                        <a:rPr kumimoji="1" lang="en-US" altLang="ja-JP" sz="2800" dirty="0" smtClean="0"/>
                        <a:t>Smoker</a:t>
                      </a:r>
                      <a:endParaRPr kumimoji="1" lang="ja-JP" altLang="en-US" sz="2800" dirty="0"/>
                    </a:p>
                  </a:txBody>
                  <a:tcPr/>
                </a:tc>
                <a:tc>
                  <a:txBody>
                    <a:bodyPr/>
                    <a:lstStyle/>
                    <a:p>
                      <a:pPr algn="ctr"/>
                      <a:r>
                        <a:rPr kumimoji="1" lang="en-US" altLang="ja-JP" sz="2800" dirty="0" smtClean="0"/>
                        <a:t>6</a:t>
                      </a:r>
                      <a:endParaRPr kumimoji="1" lang="ja-JP" altLang="en-US" sz="2800" dirty="0"/>
                    </a:p>
                  </a:txBody>
                  <a:tcPr anchor="ctr"/>
                </a:tc>
                <a:tc>
                  <a:txBody>
                    <a:bodyPr/>
                    <a:lstStyle/>
                    <a:p>
                      <a:pPr algn="ctr"/>
                      <a:r>
                        <a:rPr kumimoji="1" lang="en-US" altLang="ja-JP" sz="2800" dirty="0" smtClean="0"/>
                        <a:t>30</a:t>
                      </a:r>
                      <a:endParaRPr kumimoji="1" lang="ja-JP" altLang="en-US" sz="2800" dirty="0"/>
                    </a:p>
                  </a:txBody>
                  <a:tcPr anchor="ctr"/>
                </a:tc>
                <a:tc vMerge="1">
                  <a:txBody>
                    <a:bodyPr/>
                    <a:lstStyle/>
                    <a:p>
                      <a:endParaRPr kumimoji="1" lang="ja-JP" altLang="en-US" sz="2800" dirty="0"/>
                    </a:p>
                  </a:txBody>
                  <a:tcPr/>
                </a:tc>
                <a:tc>
                  <a:txBody>
                    <a:bodyPr/>
                    <a:lstStyle/>
                    <a:p>
                      <a:pPr algn="ctr"/>
                      <a:r>
                        <a:rPr kumimoji="1" lang="en-US" altLang="ja-JP" sz="2800" dirty="0" smtClean="0"/>
                        <a:t>52</a:t>
                      </a:r>
                      <a:endParaRPr kumimoji="1" lang="ja-JP" altLang="en-US" sz="2800" dirty="0"/>
                    </a:p>
                  </a:txBody>
                  <a:tcPr anchor="ctr"/>
                </a:tc>
                <a:tc>
                  <a:txBody>
                    <a:bodyPr/>
                    <a:lstStyle/>
                    <a:p>
                      <a:pPr algn="ctr"/>
                      <a:r>
                        <a:rPr kumimoji="1" lang="en-US" altLang="ja-JP" sz="2800" dirty="0" smtClean="0"/>
                        <a:t>21</a:t>
                      </a:r>
                      <a:endParaRPr kumimoji="1" lang="ja-JP" altLang="en-US" sz="2800" dirty="0"/>
                    </a:p>
                  </a:txBody>
                  <a:tcPr anchor="ctr"/>
                </a:tc>
                <a:tc vMerge="1">
                  <a:txBody>
                    <a:bodyPr/>
                    <a:lstStyle/>
                    <a:p>
                      <a:pPr algn="ctr"/>
                      <a:endParaRPr kumimoji="1" lang="ja-JP" altLang="en-US" sz="2800" dirty="0"/>
                    </a:p>
                  </a:txBody>
                  <a:tcPr anchor="ctr"/>
                </a:tc>
              </a:tr>
              <a:tr h="245277">
                <a:tc rowSpan="2">
                  <a:txBody>
                    <a:bodyPr/>
                    <a:lstStyle/>
                    <a:p>
                      <a:r>
                        <a:rPr kumimoji="1" lang="en-US" altLang="ja-JP" sz="2800" dirty="0" smtClean="0"/>
                        <a:t>Drinking Status</a:t>
                      </a:r>
                      <a:endParaRPr kumimoji="1" lang="ja-JP" altLang="en-US" sz="2800" dirty="0"/>
                    </a:p>
                  </a:txBody>
                  <a:tcPr anchor="ctr"/>
                </a:tc>
                <a:tc>
                  <a:txBody>
                    <a:bodyPr/>
                    <a:lstStyle/>
                    <a:p>
                      <a:r>
                        <a:rPr kumimoji="1" lang="en-US" altLang="ja-JP" sz="2800" dirty="0" smtClean="0"/>
                        <a:t>Never</a:t>
                      </a:r>
                      <a:endParaRPr kumimoji="1" lang="ja-JP" altLang="en-US" sz="2800" dirty="0"/>
                    </a:p>
                  </a:txBody>
                  <a:tcPr/>
                </a:tc>
                <a:tc>
                  <a:txBody>
                    <a:bodyPr/>
                    <a:lstStyle/>
                    <a:p>
                      <a:pPr algn="ctr"/>
                      <a:r>
                        <a:rPr kumimoji="1" lang="en-US" altLang="ja-JP" sz="2800" dirty="0" smtClean="0"/>
                        <a:t>5</a:t>
                      </a:r>
                      <a:endParaRPr kumimoji="1" lang="ja-JP" altLang="en-US" sz="2800" dirty="0"/>
                    </a:p>
                  </a:txBody>
                  <a:tcPr anchor="ctr"/>
                </a:tc>
                <a:tc>
                  <a:txBody>
                    <a:bodyPr/>
                    <a:lstStyle/>
                    <a:p>
                      <a:pPr algn="ctr"/>
                      <a:r>
                        <a:rPr kumimoji="1" lang="en-US" altLang="ja-JP" sz="2800" dirty="0" smtClean="0"/>
                        <a:t>75</a:t>
                      </a:r>
                      <a:endParaRPr kumimoji="1" lang="ja-JP" altLang="en-US" sz="2800" dirty="0"/>
                    </a:p>
                  </a:txBody>
                  <a:tcPr anchor="ctr"/>
                </a:tc>
                <a:tc rowSpan="2">
                  <a:txBody>
                    <a:bodyPr/>
                    <a:lstStyle/>
                    <a:p>
                      <a:pPr algn="ctr"/>
                      <a:r>
                        <a:rPr kumimoji="1" lang="en-US" altLang="ja-JP" sz="2800" dirty="0" smtClean="0"/>
                        <a:t>0.98</a:t>
                      </a:r>
                      <a:endParaRPr kumimoji="1" lang="ja-JP" altLang="en-US" sz="2800" dirty="0"/>
                    </a:p>
                  </a:txBody>
                  <a:tcPr anchor="ctr"/>
                </a:tc>
                <a:tc>
                  <a:txBody>
                    <a:bodyPr/>
                    <a:lstStyle/>
                    <a:p>
                      <a:pPr algn="ctr"/>
                      <a:r>
                        <a:rPr kumimoji="1" lang="en-US" altLang="ja-JP" sz="2800" dirty="0" smtClean="0"/>
                        <a:t>45</a:t>
                      </a:r>
                      <a:endParaRPr kumimoji="1" lang="ja-JP" altLang="en-US" sz="2800" dirty="0"/>
                    </a:p>
                  </a:txBody>
                  <a:tcPr anchor="ctr"/>
                </a:tc>
                <a:tc>
                  <a:txBody>
                    <a:bodyPr/>
                    <a:lstStyle/>
                    <a:p>
                      <a:pPr algn="ctr"/>
                      <a:r>
                        <a:rPr kumimoji="1" lang="en-US" altLang="ja-JP" sz="2800" dirty="0" smtClean="0"/>
                        <a:t>103</a:t>
                      </a:r>
                      <a:endParaRPr kumimoji="1" lang="ja-JP" altLang="en-US" sz="2800" dirty="0"/>
                    </a:p>
                  </a:txBody>
                  <a:tcPr anchor="ctr"/>
                </a:tc>
                <a:tc rowSpan="2">
                  <a:txBody>
                    <a:bodyPr/>
                    <a:lstStyle/>
                    <a:p>
                      <a:pPr algn="ctr"/>
                      <a:r>
                        <a:rPr kumimoji="1" lang="en-US" altLang="ja-JP" sz="2800" dirty="0" smtClean="0"/>
                        <a:t>0.79</a:t>
                      </a:r>
                      <a:endParaRPr kumimoji="1" lang="ja-JP" altLang="en-US" sz="2800" dirty="0"/>
                    </a:p>
                  </a:txBody>
                  <a:tcPr anchor="ctr"/>
                </a:tc>
              </a:tr>
              <a:tr h="245277">
                <a:tc vMerge="1">
                  <a:txBody>
                    <a:bodyPr/>
                    <a:lstStyle/>
                    <a:p>
                      <a:endParaRPr kumimoji="1" lang="ja-JP" altLang="en-US"/>
                    </a:p>
                  </a:txBody>
                  <a:tcPr/>
                </a:tc>
                <a:tc>
                  <a:txBody>
                    <a:bodyPr/>
                    <a:lstStyle/>
                    <a:p>
                      <a:r>
                        <a:rPr kumimoji="1" lang="en-US" altLang="ja-JP" sz="2800" dirty="0" smtClean="0"/>
                        <a:t>Sometimes/</a:t>
                      </a:r>
                    </a:p>
                    <a:p>
                      <a:r>
                        <a:rPr kumimoji="1" lang="en-US" altLang="ja-JP" sz="2800" dirty="0" smtClean="0"/>
                        <a:t>Everyday</a:t>
                      </a:r>
                      <a:endParaRPr kumimoji="1" lang="ja-JP" altLang="en-US" sz="2800" dirty="0"/>
                    </a:p>
                  </a:txBody>
                  <a:tcPr/>
                </a:tc>
                <a:tc>
                  <a:txBody>
                    <a:bodyPr/>
                    <a:lstStyle/>
                    <a:p>
                      <a:pPr algn="ctr"/>
                      <a:r>
                        <a:rPr kumimoji="1" lang="en-US" altLang="ja-JP" sz="2800" dirty="0" smtClean="0"/>
                        <a:t>10</a:t>
                      </a:r>
                      <a:endParaRPr kumimoji="1" lang="ja-JP" altLang="en-US" sz="2800" dirty="0"/>
                    </a:p>
                  </a:txBody>
                  <a:tcPr anchor="ctr"/>
                </a:tc>
                <a:tc>
                  <a:txBody>
                    <a:bodyPr/>
                    <a:lstStyle/>
                    <a:p>
                      <a:pPr algn="ctr"/>
                      <a:r>
                        <a:rPr kumimoji="1" lang="en-US" altLang="ja-JP" sz="2800" dirty="0" smtClean="0"/>
                        <a:t>148</a:t>
                      </a:r>
                      <a:endParaRPr kumimoji="1" lang="ja-JP" altLang="en-US" sz="2800" dirty="0"/>
                    </a:p>
                  </a:txBody>
                  <a:tcPr anchor="ctr"/>
                </a:tc>
                <a:tc vMerge="1">
                  <a:txBody>
                    <a:bodyPr/>
                    <a:lstStyle/>
                    <a:p>
                      <a:endParaRPr kumimoji="1" lang="ja-JP" altLang="en-US" sz="2800" dirty="0"/>
                    </a:p>
                  </a:txBody>
                  <a:tcPr/>
                </a:tc>
                <a:tc>
                  <a:txBody>
                    <a:bodyPr/>
                    <a:lstStyle/>
                    <a:p>
                      <a:pPr algn="ctr"/>
                      <a:r>
                        <a:rPr kumimoji="1" lang="en-US" altLang="ja-JP" sz="2800" dirty="0" smtClean="0"/>
                        <a:t>23</a:t>
                      </a:r>
                      <a:endParaRPr kumimoji="1" lang="ja-JP" altLang="en-US" sz="2800" dirty="0"/>
                    </a:p>
                  </a:txBody>
                  <a:tcPr anchor="ctr"/>
                </a:tc>
                <a:tc>
                  <a:txBody>
                    <a:bodyPr/>
                    <a:lstStyle/>
                    <a:p>
                      <a:pPr algn="ctr"/>
                      <a:r>
                        <a:rPr kumimoji="1" lang="en-US" altLang="ja-JP" sz="2800" dirty="0" smtClean="0"/>
                        <a:t>57</a:t>
                      </a:r>
                      <a:endParaRPr kumimoji="1" lang="ja-JP" altLang="en-US" sz="2800" dirty="0"/>
                    </a:p>
                  </a:txBody>
                  <a:tcPr anchor="ctr"/>
                </a:tc>
                <a:tc vMerge="1">
                  <a:txBody>
                    <a:bodyPr/>
                    <a:lstStyle/>
                    <a:p>
                      <a:pPr algn="ctr"/>
                      <a:endParaRPr kumimoji="1" lang="ja-JP" altLang="en-US" sz="2800" dirty="0"/>
                    </a:p>
                  </a:txBody>
                  <a:tcPr anchor="ctr"/>
                </a:tc>
              </a:tr>
              <a:tr h="196222">
                <a:tc rowSpan="6">
                  <a:txBody>
                    <a:bodyPr/>
                    <a:lstStyle/>
                    <a:p>
                      <a:r>
                        <a:rPr kumimoji="1" lang="en-US" altLang="ja-JP" sz="2800" dirty="0" smtClean="0"/>
                        <a:t>Inmate number</a:t>
                      </a:r>
                      <a:endParaRPr kumimoji="1" lang="ja-JP" altLang="en-US" sz="2800" dirty="0"/>
                    </a:p>
                  </a:txBody>
                  <a:tcPr anchor="ctr"/>
                </a:tc>
                <a:tc>
                  <a:txBody>
                    <a:bodyPr/>
                    <a:lstStyle/>
                    <a:p>
                      <a:r>
                        <a:rPr kumimoji="1" lang="en-US" altLang="ja-JP" sz="2800" dirty="0" smtClean="0"/>
                        <a:t>1</a:t>
                      </a:r>
                      <a:endParaRPr kumimoji="1" lang="ja-JP" altLang="en-US" sz="2800" dirty="0"/>
                    </a:p>
                  </a:txBody>
                  <a:tcPr/>
                </a:tc>
                <a:tc>
                  <a:txBody>
                    <a:bodyPr/>
                    <a:lstStyle/>
                    <a:p>
                      <a:pPr algn="ctr"/>
                      <a:r>
                        <a:rPr kumimoji="1" lang="en-US" altLang="ja-JP" sz="2800" dirty="0" smtClean="0"/>
                        <a:t>6</a:t>
                      </a:r>
                      <a:endParaRPr kumimoji="1" lang="ja-JP" altLang="en-US" sz="2800" dirty="0"/>
                    </a:p>
                  </a:txBody>
                  <a:tcPr anchor="ctr"/>
                </a:tc>
                <a:tc>
                  <a:txBody>
                    <a:bodyPr/>
                    <a:lstStyle/>
                    <a:p>
                      <a:pPr algn="ctr"/>
                      <a:r>
                        <a:rPr kumimoji="1" lang="en-US" altLang="ja-JP" sz="2800" dirty="0" smtClean="0"/>
                        <a:t>82</a:t>
                      </a:r>
                      <a:endParaRPr kumimoji="1" lang="ja-JP" altLang="en-US" sz="2800" dirty="0"/>
                    </a:p>
                  </a:txBody>
                  <a:tcPr anchor="ctr"/>
                </a:tc>
                <a:tc rowSpan="6">
                  <a:txBody>
                    <a:bodyPr/>
                    <a:lstStyle/>
                    <a:p>
                      <a:pPr algn="ctr"/>
                      <a:r>
                        <a:rPr kumimoji="1" lang="en-US" altLang="ja-JP" sz="2800" dirty="0" smtClean="0"/>
                        <a:t>0.83</a:t>
                      </a:r>
                      <a:endParaRPr kumimoji="1" lang="ja-JP" altLang="en-US" sz="2800" dirty="0"/>
                    </a:p>
                  </a:txBody>
                  <a:tcPr anchor="ctr"/>
                </a:tc>
                <a:tc>
                  <a:txBody>
                    <a:bodyPr/>
                    <a:lstStyle/>
                    <a:p>
                      <a:pPr algn="ctr"/>
                      <a:r>
                        <a:rPr kumimoji="1" lang="en-US" altLang="ja-JP" sz="2800" dirty="0" smtClean="0"/>
                        <a:t>26</a:t>
                      </a:r>
                      <a:endParaRPr kumimoji="1" lang="ja-JP" altLang="en-US" sz="2800" dirty="0"/>
                    </a:p>
                  </a:txBody>
                  <a:tcPr anchor="ctr"/>
                </a:tc>
                <a:tc>
                  <a:txBody>
                    <a:bodyPr/>
                    <a:lstStyle/>
                    <a:p>
                      <a:pPr algn="ctr"/>
                      <a:r>
                        <a:rPr kumimoji="1" lang="en-US" altLang="ja-JP" sz="2800" dirty="0" smtClean="0"/>
                        <a:t>60</a:t>
                      </a:r>
                      <a:endParaRPr kumimoji="1" lang="ja-JP" altLang="en-US" sz="2800" dirty="0"/>
                    </a:p>
                  </a:txBody>
                  <a:tcPr anchor="ctr"/>
                </a:tc>
                <a:tc rowSpan="6">
                  <a:txBody>
                    <a:bodyPr/>
                    <a:lstStyle/>
                    <a:p>
                      <a:pPr algn="ctr"/>
                      <a:r>
                        <a:rPr kumimoji="1" lang="en-US" altLang="ja-JP" sz="2800" dirty="0" smtClean="0"/>
                        <a:t>0.72</a:t>
                      </a:r>
                      <a:endParaRPr kumimoji="1" lang="ja-JP" altLang="en-US" sz="2800" dirty="0"/>
                    </a:p>
                  </a:txBody>
                  <a:tcPr anchor="ctr"/>
                </a:tc>
              </a:tr>
              <a:tr h="321938">
                <a:tc vMerge="1">
                  <a:txBody>
                    <a:bodyPr/>
                    <a:lstStyle/>
                    <a:p>
                      <a:endParaRPr kumimoji="1" lang="ja-JP" altLang="en-US"/>
                    </a:p>
                  </a:txBody>
                  <a:tcPr/>
                </a:tc>
                <a:tc>
                  <a:txBody>
                    <a:bodyPr/>
                    <a:lstStyle/>
                    <a:p>
                      <a:r>
                        <a:rPr kumimoji="1" lang="en-US" altLang="ja-JP" sz="2800" dirty="0" smtClean="0"/>
                        <a:t>2</a:t>
                      </a:r>
                      <a:endParaRPr kumimoji="1" lang="ja-JP" altLang="en-US" sz="2800" dirty="0"/>
                    </a:p>
                  </a:txBody>
                  <a:tcPr/>
                </a:tc>
                <a:tc>
                  <a:txBody>
                    <a:bodyPr/>
                    <a:lstStyle/>
                    <a:p>
                      <a:pPr algn="ctr"/>
                      <a:r>
                        <a:rPr kumimoji="1" lang="en-US" altLang="ja-JP" sz="2800" dirty="0" smtClean="0"/>
                        <a:t>4</a:t>
                      </a:r>
                      <a:endParaRPr kumimoji="1" lang="ja-JP" altLang="en-US" sz="2800" dirty="0"/>
                    </a:p>
                  </a:txBody>
                  <a:tcPr anchor="ctr"/>
                </a:tc>
                <a:tc>
                  <a:txBody>
                    <a:bodyPr/>
                    <a:lstStyle/>
                    <a:p>
                      <a:pPr algn="ctr"/>
                      <a:r>
                        <a:rPr kumimoji="1" lang="en-US" altLang="ja-JP" sz="2800" dirty="0" smtClean="0"/>
                        <a:t>44</a:t>
                      </a:r>
                      <a:endParaRPr kumimoji="1" lang="ja-JP" altLang="en-US" sz="2800" dirty="0"/>
                    </a:p>
                  </a:txBody>
                  <a:tcPr anchor="ctr"/>
                </a:tc>
                <a:tc vMerge="1">
                  <a:txBody>
                    <a:bodyPr/>
                    <a:lstStyle/>
                    <a:p>
                      <a:endParaRPr kumimoji="1" lang="ja-JP" altLang="en-US" sz="2800" dirty="0"/>
                    </a:p>
                  </a:txBody>
                  <a:tcPr/>
                </a:tc>
                <a:tc>
                  <a:txBody>
                    <a:bodyPr/>
                    <a:lstStyle/>
                    <a:p>
                      <a:pPr algn="ctr"/>
                      <a:r>
                        <a:rPr kumimoji="1" lang="en-US" altLang="ja-JP" sz="2800" dirty="0" smtClean="0"/>
                        <a:t>12</a:t>
                      </a:r>
                      <a:endParaRPr kumimoji="1" lang="ja-JP" altLang="en-US" sz="2800" dirty="0"/>
                    </a:p>
                  </a:txBody>
                  <a:tcPr anchor="ctr"/>
                </a:tc>
                <a:tc>
                  <a:txBody>
                    <a:bodyPr/>
                    <a:lstStyle/>
                    <a:p>
                      <a:pPr algn="ctr"/>
                      <a:r>
                        <a:rPr kumimoji="1" lang="en-US" altLang="ja-JP" sz="2800" dirty="0" smtClean="0"/>
                        <a:t>35</a:t>
                      </a:r>
                      <a:endParaRPr kumimoji="1" lang="ja-JP" altLang="en-US" sz="2800" dirty="0"/>
                    </a:p>
                  </a:txBody>
                  <a:tcPr anchor="ctr"/>
                </a:tc>
                <a:tc vMerge="1">
                  <a:txBody>
                    <a:bodyPr/>
                    <a:lstStyle/>
                    <a:p>
                      <a:pPr algn="ctr"/>
                      <a:endParaRPr kumimoji="1" lang="ja-JP" altLang="en-US" sz="2800" dirty="0"/>
                    </a:p>
                  </a:txBody>
                  <a:tcPr anchor="ctr"/>
                </a:tc>
              </a:tr>
              <a:tr h="0">
                <a:tc vMerge="1">
                  <a:txBody>
                    <a:bodyPr/>
                    <a:lstStyle/>
                    <a:p>
                      <a:endParaRPr kumimoji="1" lang="ja-JP" altLang="en-US"/>
                    </a:p>
                  </a:txBody>
                  <a:tcPr/>
                </a:tc>
                <a:tc rowSpan="2">
                  <a:txBody>
                    <a:bodyPr/>
                    <a:lstStyle/>
                    <a:p>
                      <a:r>
                        <a:rPr kumimoji="1" lang="en-US" altLang="ja-JP" sz="2800" dirty="0" smtClean="0"/>
                        <a:t>3</a:t>
                      </a:r>
                      <a:endParaRPr kumimoji="1" lang="ja-JP" altLang="en-US" sz="2800" dirty="0"/>
                    </a:p>
                  </a:txBody>
                  <a:tcPr/>
                </a:tc>
                <a:tc rowSpan="2">
                  <a:txBody>
                    <a:bodyPr/>
                    <a:lstStyle/>
                    <a:p>
                      <a:pPr algn="ctr"/>
                      <a:r>
                        <a:rPr kumimoji="1" lang="en-US" altLang="ja-JP" sz="2800" dirty="0" smtClean="0"/>
                        <a:t>2</a:t>
                      </a:r>
                      <a:endParaRPr kumimoji="1" lang="ja-JP" altLang="en-US" sz="2800" dirty="0"/>
                    </a:p>
                  </a:txBody>
                  <a:tcPr anchor="ctr"/>
                </a:tc>
                <a:tc rowSpan="2">
                  <a:txBody>
                    <a:bodyPr/>
                    <a:lstStyle/>
                    <a:p>
                      <a:pPr algn="ctr"/>
                      <a:r>
                        <a:rPr kumimoji="1" lang="en-US" altLang="ja-JP" sz="2800" dirty="0" smtClean="0"/>
                        <a:t>39</a:t>
                      </a:r>
                      <a:endParaRPr kumimoji="1" lang="ja-JP" altLang="en-US" sz="2800" dirty="0"/>
                    </a:p>
                  </a:txBody>
                  <a:tcPr anchor="ctr"/>
                </a:tc>
                <a:tc vMerge="1">
                  <a:txBody>
                    <a:bodyPr/>
                    <a:lstStyle/>
                    <a:p>
                      <a:endParaRPr kumimoji="1" lang="ja-JP" altLang="en-US" sz="2800" dirty="0"/>
                    </a:p>
                  </a:txBody>
                  <a:tcPr/>
                </a:tc>
                <a:tc>
                  <a:txBody>
                    <a:bodyPr/>
                    <a:lstStyle/>
                    <a:p>
                      <a:pPr algn="ctr"/>
                      <a:r>
                        <a:rPr kumimoji="1" lang="en-US" altLang="ja-JP" sz="2800" dirty="0" smtClean="0"/>
                        <a:t>9</a:t>
                      </a:r>
                      <a:endParaRPr kumimoji="1" lang="ja-JP" altLang="en-US" sz="2800" dirty="0"/>
                    </a:p>
                  </a:txBody>
                  <a:tcPr anchor="ctr"/>
                </a:tc>
                <a:tc>
                  <a:txBody>
                    <a:bodyPr/>
                    <a:lstStyle/>
                    <a:p>
                      <a:pPr algn="ctr"/>
                      <a:r>
                        <a:rPr kumimoji="1" lang="en-US" altLang="ja-JP" sz="2800" dirty="0" smtClean="0"/>
                        <a:t>30</a:t>
                      </a:r>
                      <a:endParaRPr kumimoji="1" lang="ja-JP" altLang="en-US" sz="2800" dirty="0"/>
                    </a:p>
                  </a:txBody>
                  <a:tcPr anchor="ctr"/>
                </a:tc>
                <a:tc vMerge="1">
                  <a:txBody>
                    <a:bodyPr/>
                    <a:lstStyle/>
                    <a:p>
                      <a:pPr algn="ctr"/>
                      <a:endParaRPr kumimoji="1" lang="ja-JP" altLang="en-US" sz="2800" dirty="0"/>
                    </a:p>
                  </a:txBody>
                  <a:tcPr anchor="ctr"/>
                </a:tc>
              </a:tr>
              <a:tr h="40132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en-US" altLang="ja-JP" sz="2800" dirty="0" smtClean="0"/>
                        <a:t>12</a:t>
                      </a:r>
                      <a:endParaRPr kumimoji="1" lang="ja-JP" altLang="en-US" sz="2800" dirty="0"/>
                    </a:p>
                  </a:txBody>
                  <a:tcPr anchor="ctr"/>
                </a:tc>
                <a:tc rowSpan="2">
                  <a:txBody>
                    <a:bodyPr/>
                    <a:lstStyle/>
                    <a:p>
                      <a:pPr algn="ctr"/>
                      <a:r>
                        <a:rPr kumimoji="1" lang="en-US" altLang="ja-JP" sz="2800" dirty="0" smtClean="0"/>
                        <a:t>21</a:t>
                      </a:r>
                      <a:endParaRPr kumimoji="1" lang="ja-JP" altLang="en-US" sz="2800" dirty="0"/>
                    </a:p>
                  </a:txBody>
                  <a:tcPr anchor="ctr"/>
                </a:tc>
                <a:tc vMerge="1">
                  <a:txBody>
                    <a:bodyPr/>
                    <a:lstStyle/>
                    <a:p>
                      <a:endParaRPr kumimoji="1" lang="ja-JP" altLang="en-US"/>
                    </a:p>
                  </a:txBody>
                  <a:tcPr/>
                </a:tc>
              </a:tr>
              <a:tr h="196222">
                <a:tc vMerge="1">
                  <a:txBody>
                    <a:bodyPr/>
                    <a:lstStyle/>
                    <a:p>
                      <a:endParaRPr kumimoji="1" lang="ja-JP" altLang="en-US"/>
                    </a:p>
                  </a:txBody>
                  <a:tcPr/>
                </a:tc>
                <a:tc>
                  <a:txBody>
                    <a:bodyPr/>
                    <a:lstStyle/>
                    <a:p>
                      <a:r>
                        <a:rPr kumimoji="1" lang="en-US" altLang="ja-JP" sz="2800" dirty="0" smtClean="0"/>
                        <a:t>4</a:t>
                      </a:r>
                      <a:endParaRPr kumimoji="1" lang="ja-JP" altLang="en-US" sz="2800" dirty="0"/>
                    </a:p>
                  </a:txBody>
                  <a:tcPr/>
                </a:tc>
                <a:tc>
                  <a:txBody>
                    <a:bodyPr/>
                    <a:lstStyle/>
                    <a:p>
                      <a:pPr algn="ctr"/>
                      <a:r>
                        <a:rPr kumimoji="1" lang="en-US" altLang="ja-JP" sz="2800" dirty="0" smtClean="0"/>
                        <a:t>2</a:t>
                      </a:r>
                      <a:endParaRPr kumimoji="1" lang="ja-JP" altLang="en-US" sz="2800" dirty="0"/>
                    </a:p>
                  </a:txBody>
                  <a:tcPr anchor="ctr"/>
                </a:tc>
                <a:tc>
                  <a:txBody>
                    <a:bodyPr/>
                    <a:lstStyle/>
                    <a:p>
                      <a:pPr algn="ctr"/>
                      <a:r>
                        <a:rPr kumimoji="1" lang="en-US" altLang="ja-JP" sz="2800" dirty="0" smtClean="0"/>
                        <a:t>33</a:t>
                      </a:r>
                      <a:endParaRPr kumimoji="1" lang="ja-JP" altLang="en-US" sz="2800" dirty="0"/>
                    </a:p>
                  </a:txBody>
                  <a:tcPr anchor="ctr"/>
                </a:tc>
                <a:tc vMerge="1">
                  <a:txBody>
                    <a:bodyPr/>
                    <a:lstStyle/>
                    <a:p>
                      <a:endParaRPr kumimoji="1" lang="ja-JP" altLang="en-US" sz="2800" dirty="0"/>
                    </a:p>
                  </a:txBody>
                  <a:tcPr/>
                </a:tc>
                <a:tc vMerge="1">
                  <a:txBody>
                    <a:bodyPr/>
                    <a:lstStyle/>
                    <a:p>
                      <a:pPr algn="ctr"/>
                      <a:endParaRPr kumimoji="1" lang="ja-JP" altLang="en-US" sz="2800" dirty="0"/>
                    </a:p>
                  </a:txBody>
                  <a:tcPr anchor="ctr"/>
                </a:tc>
                <a:tc vMerge="1">
                  <a:txBody>
                    <a:bodyPr/>
                    <a:lstStyle/>
                    <a:p>
                      <a:pPr algn="ctr"/>
                      <a:endParaRPr kumimoji="1" lang="ja-JP" altLang="en-US" sz="2800" dirty="0"/>
                    </a:p>
                  </a:txBody>
                  <a:tcPr anchor="ctr"/>
                </a:tc>
                <a:tc vMerge="1">
                  <a:txBody>
                    <a:bodyPr/>
                    <a:lstStyle/>
                    <a:p>
                      <a:pPr algn="ctr"/>
                      <a:endParaRPr kumimoji="1" lang="ja-JP" altLang="en-US" sz="2800" dirty="0"/>
                    </a:p>
                  </a:txBody>
                  <a:tcPr anchor="ctr"/>
                </a:tc>
              </a:tr>
              <a:tr h="196222">
                <a:tc vMerge="1">
                  <a:txBody>
                    <a:bodyPr/>
                    <a:lstStyle/>
                    <a:p>
                      <a:endParaRPr kumimoji="1" lang="ja-JP" altLang="en-US"/>
                    </a:p>
                  </a:txBody>
                  <a:tcPr/>
                </a:tc>
                <a:tc>
                  <a:txBody>
                    <a:bodyPr/>
                    <a:lstStyle/>
                    <a:p>
                      <a:r>
                        <a:rPr kumimoji="1" lang="en-US" altLang="ja-JP" sz="2800" dirty="0" smtClean="0"/>
                        <a:t>≥5</a:t>
                      </a:r>
                      <a:endParaRPr kumimoji="1" lang="ja-JP" altLang="en-US" sz="2800" dirty="0"/>
                    </a:p>
                  </a:txBody>
                  <a:tcPr/>
                </a:tc>
                <a:tc>
                  <a:txBody>
                    <a:bodyPr/>
                    <a:lstStyle/>
                    <a:p>
                      <a:pPr algn="ctr"/>
                      <a:r>
                        <a:rPr kumimoji="1" lang="en-US" altLang="ja-JP" sz="2800" dirty="0" smtClean="0"/>
                        <a:t>0</a:t>
                      </a:r>
                      <a:endParaRPr kumimoji="1" lang="ja-JP" altLang="en-US" sz="2800" dirty="0"/>
                    </a:p>
                  </a:txBody>
                  <a:tcPr anchor="ctr"/>
                </a:tc>
                <a:tc>
                  <a:txBody>
                    <a:bodyPr/>
                    <a:lstStyle/>
                    <a:p>
                      <a:pPr algn="ctr"/>
                      <a:r>
                        <a:rPr kumimoji="1" lang="en-US" altLang="ja-JP" sz="2800" dirty="0" smtClean="0"/>
                        <a:t>13</a:t>
                      </a:r>
                      <a:endParaRPr kumimoji="1" lang="ja-JP" altLang="en-US" sz="2800" dirty="0"/>
                    </a:p>
                  </a:txBody>
                  <a:tcPr anchor="ctr"/>
                </a:tc>
                <a:tc vMerge="1">
                  <a:txBody>
                    <a:bodyPr/>
                    <a:lstStyle/>
                    <a:p>
                      <a:endParaRPr kumimoji="1" lang="ja-JP" altLang="en-US" sz="2800" dirty="0"/>
                    </a:p>
                  </a:txBody>
                  <a:tcPr/>
                </a:tc>
                <a:tc>
                  <a:txBody>
                    <a:bodyPr/>
                    <a:lstStyle/>
                    <a:p>
                      <a:pPr algn="ctr"/>
                      <a:r>
                        <a:rPr kumimoji="1" lang="en-US" altLang="ja-JP" sz="2800" dirty="0" smtClean="0"/>
                        <a:t>3</a:t>
                      </a:r>
                      <a:endParaRPr kumimoji="1" lang="ja-JP" altLang="en-US" sz="2800" dirty="0"/>
                    </a:p>
                  </a:txBody>
                  <a:tcPr anchor="ctr"/>
                </a:tc>
                <a:tc>
                  <a:txBody>
                    <a:bodyPr/>
                    <a:lstStyle/>
                    <a:p>
                      <a:pPr algn="ctr"/>
                      <a:r>
                        <a:rPr kumimoji="1" lang="en-US" altLang="ja-JP" sz="2800" dirty="0" smtClean="0"/>
                        <a:t>10</a:t>
                      </a:r>
                      <a:endParaRPr kumimoji="1" lang="ja-JP" altLang="en-US" sz="2800" dirty="0"/>
                    </a:p>
                  </a:txBody>
                  <a:tcPr anchor="ctr"/>
                </a:tc>
                <a:tc vMerge="1">
                  <a:txBody>
                    <a:bodyPr/>
                    <a:lstStyle/>
                    <a:p>
                      <a:pPr algn="ctr"/>
                      <a:endParaRPr kumimoji="1" lang="ja-JP" altLang="en-US" sz="2800" dirty="0"/>
                    </a:p>
                  </a:txBody>
                  <a:tcPr anchor="ctr"/>
                </a:tc>
              </a:tr>
              <a:tr h="490555">
                <a:tc rowSpan="3">
                  <a:txBody>
                    <a:bodyPr/>
                    <a:lstStyle/>
                    <a:p>
                      <a:r>
                        <a:rPr kumimoji="1" lang="en-US" altLang="ja-JP" sz="2800" dirty="0" smtClean="0"/>
                        <a:t>Country</a:t>
                      </a:r>
                      <a:r>
                        <a:rPr kumimoji="1" lang="en-US" altLang="ja-JP" sz="2800" baseline="0" dirty="0" smtClean="0"/>
                        <a:t> status</a:t>
                      </a:r>
                      <a:endParaRPr kumimoji="1" lang="ja-JP" altLang="en-US" sz="2800" dirty="0"/>
                    </a:p>
                  </a:txBody>
                  <a:tcPr anchor="ctr"/>
                </a:tc>
                <a:tc rowSpan="2">
                  <a:txBody>
                    <a:bodyPr/>
                    <a:lstStyle/>
                    <a:p>
                      <a:r>
                        <a:rPr kumimoji="1" lang="en-US" altLang="ja-JP" sz="2800" dirty="0" smtClean="0"/>
                        <a:t>Developed</a:t>
                      </a:r>
                      <a:r>
                        <a:rPr kumimoji="1" lang="en-US" altLang="ja-JP" sz="2800" baseline="0" dirty="0" smtClean="0"/>
                        <a:t> </a:t>
                      </a:r>
                      <a:endParaRPr kumimoji="1" lang="ja-JP" altLang="en-US" sz="2800" dirty="0"/>
                    </a:p>
                  </a:txBody>
                  <a:tcPr/>
                </a:tc>
                <a:tc rowSpan="2">
                  <a:txBody>
                    <a:bodyPr/>
                    <a:lstStyle/>
                    <a:p>
                      <a:pPr algn="ctr"/>
                      <a:r>
                        <a:rPr kumimoji="1" lang="en-US" altLang="ja-JP" sz="2800" dirty="0" smtClean="0"/>
                        <a:t>4</a:t>
                      </a:r>
                      <a:endParaRPr kumimoji="1" lang="ja-JP" altLang="en-US" sz="2800" dirty="0"/>
                    </a:p>
                  </a:txBody>
                  <a:tcPr anchor="ctr"/>
                </a:tc>
                <a:tc rowSpan="2">
                  <a:txBody>
                    <a:bodyPr/>
                    <a:lstStyle/>
                    <a:p>
                      <a:pPr algn="ctr"/>
                      <a:r>
                        <a:rPr kumimoji="1" lang="en-US" altLang="ja-JP" sz="2800" dirty="0" smtClean="0"/>
                        <a:t>123</a:t>
                      </a:r>
                      <a:endParaRPr kumimoji="1" lang="ja-JP" altLang="en-US" sz="2800" dirty="0"/>
                    </a:p>
                  </a:txBody>
                  <a:tcPr anchor="ctr"/>
                </a:tc>
                <a:tc rowSpan="3">
                  <a:txBody>
                    <a:bodyPr/>
                    <a:lstStyle/>
                    <a:p>
                      <a:pPr algn="ctr"/>
                      <a:r>
                        <a:rPr kumimoji="1" lang="en-US" altLang="ja-JP" sz="2800" dirty="0" smtClean="0"/>
                        <a:t>0.02*</a:t>
                      </a:r>
                      <a:endParaRPr kumimoji="1" lang="ja-JP" altLang="en-US" sz="2800" dirty="0"/>
                    </a:p>
                  </a:txBody>
                  <a:tcPr anchor="ctr"/>
                </a:tc>
                <a:tc>
                  <a:txBody>
                    <a:bodyPr/>
                    <a:lstStyle/>
                    <a:p>
                      <a:pPr algn="ctr"/>
                      <a:r>
                        <a:rPr kumimoji="1" lang="en-US" altLang="ja-JP" sz="2800" dirty="0" smtClean="0"/>
                        <a:t>37</a:t>
                      </a:r>
                      <a:endParaRPr kumimoji="1" lang="ja-JP" altLang="en-US" sz="2800" dirty="0"/>
                    </a:p>
                  </a:txBody>
                  <a:tcPr anchor="ctr"/>
                </a:tc>
                <a:tc>
                  <a:txBody>
                    <a:bodyPr/>
                    <a:lstStyle/>
                    <a:p>
                      <a:pPr algn="ctr"/>
                      <a:r>
                        <a:rPr kumimoji="1" lang="en-US" altLang="ja-JP" sz="2800" dirty="0" smtClean="0"/>
                        <a:t>82</a:t>
                      </a:r>
                      <a:endParaRPr kumimoji="1" lang="ja-JP" altLang="en-US" sz="2800" dirty="0"/>
                    </a:p>
                  </a:txBody>
                  <a:tcPr anchor="ctr"/>
                </a:tc>
                <a:tc rowSpan="3">
                  <a:txBody>
                    <a:bodyPr/>
                    <a:lstStyle/>
                    <a:p>
                      <a:pPr algn="ctr"/>
                      <a:r>
                        <a:rPr kumimoji="1" lang="en-US" altLang="ja-JP" sz="2800" dirty="0" smtClean="0"/>
                        <a:t>0.63</a:t>
                      </a:r>
                      <a:endParaRPr kumimoji="1" lang="ja-JP" altLang="en-US" sz="2800" dirty="0"/>
                    </a:p>
                  </a:txBody>
                  <a:tcPr anchor="ctr"/>
                </a:tc>
              </a:tr>
              <a:tr h="401320">
                <a:tc vMerge="1">
                  <a:txBody>
                    <a:bodyPr/>
                    <a:lstStyle/>
                    <a:p>
                      <a:endParaRPr kumimoji="1" lang="ja-JP" altLang="en-US"/>
                    </a:p>
                  </a:txBody>
                  <a:tcPr/>
                </a:tc>
                <a:tc vMerge="1">
                  <a:txBody>
                    <a:bodyPr/>
                    <a:lstStyle/>
                    <a:p>
                      <a:endParaRPr kumimoji="1" lang="ja-JP" altLang="en-US" sz="2800" dirty="0"/>
                    </a:p>
                  </a:txBody>
                  <a:tcPr/>
                </a:tc>
                <a:tc vMerge="1">
                  <a:txBody>
                    <a:bodyPr/>
                    <a:lstStyle/>
                    <a:p>
                      <a:pPr algn="ctr"/>
                      <a:endParaRPr kumimoji="1" lang="ja-JP" altLang="en-US" sz="2800" dirty="0"/>
                    </a:p>
                  </a:txBody>
                  <a:tcPr anchor="ctr"/>
                </a:tc>
                <a:tc vMerge="1">
                  <a:txBody>
                    <a:bodyPr/>
                    <a:lstStyle/>
                    <a:p>
                      <a:pPr algn="ctr"/>
                      <a:endParaRPr kumimoji="1" lang="ja-JP" altLang="en-US" sz="2800" dirty="0"/>
                    </a:p>
                  </a:txBody>
                  <a:tcPr anchor="ctr"/>
                </a:tc>
                <a:tc vMerge="1">
                  <a:txBody>
                    <a:bodyPr/>
                    <a:lstStyle/>
                    <a:p>
                      <a:endParaRPr kumimoji="1" lang="ja-JP" altLang="en-US" sz="2800" dirty="0"/>
                    </a:p>
                  </a:txBody>
                  <a:tcPr/>
                </a:tc>
                <a:tc rowSpan="2">
                  <a:txBody>
                    <a:bodyPr/>
                    <a:lstStyle/>
                    <a:p>
                      <a:pPr algn="ctr"/>
                      <a:r>
                        <a:rPr kumimoji="1" lang="en-US" altLang="ja-JP" sz="2800" dirty="0" smtClean="0"/>
                        <a:t>31</a:t>
                      </a:r>
                      <a:endParaRPr kumimoji="1" lang="ja-JP" altLang="en-US" sz="2800" dirty="0"/>
                    </a:p>
                  </a:txBody>
                  <a:tcPr anchor="ctr"/>
                </a:tc>
                <a:tc rowSpan="2">
                  <a:txBody>
                    <a:bodyPr/>
                    <a:lstStyle/>
                    <a:p>
                      <a:pPr algn="ctr"/>
                      <a:r>
                        <a:rPr kumimoji="1" lang="en-US" altLang="ja-JP" sz="2800" dirty="0" smtClean="0"/>
                        <a:t>79</a:t>
                      </a:r>
                      <a:endParaRPr kumimoji="1" lang="ja-JP" altLang="en-US" sz="2800" dirty="0"/>
                    </a:p>
                  </a:txBody>
                  <a:tcPr anchor="ctr"/>
                </a:tc>
                <a:tc vMerge="1">
                  <a:txBody>
                    <a:bodyPr/>
                    <a:lstStyle/>
                    <a:p>
                      <a:pPr algn="ctr"/>
                      <a:endParaRPr kumimoji="1" lang="ja-JP" altLang="en-US" sz="2800" dirty="0"/>
                    </a:p>
                  </a:txBody>
                  <a:tcPr anchor="ctr"/>
                </a:tc>
              </a:tr>
              <a:tr h="0">
                <a:tc vMerge="1">
                  <a:txBody>
                    <a:bodyPr/>
                    <a:lstStyle/>
                    <a:p>
                      <a:endParaRPr kumimoji="1" lang="ja-JP" altLang="en-US"/>
                    </a:p>
                  </a:txBody>
                  <a:tcPr/>
                </a:tc>
                <a:tc>
                  <a:txBody>
                    <a:bodyPr/>
                    <a:lstStyle/>
                    <a:p>
                      <a:r>
                        <a:rPr kumimoji="1" lang="en-US" altLang="ja-JP" sz="2800" dirty="0" smtClean="0"/>
                        <a:t>Developing</a:t>
                      </a:r>
                      <a:r>
                        <a:rPr kumimoji="1" lang="en-US" altLang="ja-JP" sz="2800" baseline="0" dirty="0" smtClean="0"/>
                        <a:t> </a:t>
                      </a:r>
                      <a:endParaRPr kumimoji="1" lang="ja-JP" altLang="en-US" sz="2800" dirty="0"/>
                    </a:p>
                  </a:txBody>
                  <a:tcPr/>
                </a:tc>
                <a:tc>
                  <a:txBody>
                    <a:bodyPr/>
                    <a:lstStyle/>
                    <a:p>
                      <a:pPr algn="ctr"/>
                      <a:r>
                        <a:rPr kumimoji="1" lang="en-US" altLang="ja-JP" sz="2800" dirty="0" smtClean="0"/>
                        <a:t>12</a:t>
                      </a:r>
                      <a:endParaRPr kumimoji="1" lang="ja-JP" altLang="en-US" sz="2800" dirty="0"/>
                    </a:p>
                  </a:txBody>
                  <a:tcPr anchor="ctr"/>
                </a:tc>
                <a:tc>
                  <a:txBody>
                    <a:bodyPr/>
                    <a:lstStyle/>
                    <a:p>
                      <a:pPr algn="ctr"/>
                      <a:r>
                        <a:rPr kumimoji="1" lang="en-US" altLang="ja-JP" sz="2800" dirty="0" smtClean="0"/>
                        <a:t>101</a:t>
                      </a:r>
                      <a:endParaRPr kumimoji="1" lang="ja-JP" altLang="en-US" sz="2800" dirty="0"/>
                    </a:p>
                  </a:txBody>
                  <a:tcPr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57200">
                <a:tc>
                  <a:txBody>
                    <a:bodyPr/>
                    <a:lstStyle/>
                    <a:p>
                      <a:r>
                        <a:rPr kumimoji="1" lang="en-US" altLang="ja-JP" sz="2800" baseline="0" dirty="0" smtClean="0"/>
                        <a:t>living place language skill</a:t>
                      </a:r>
                      <a:r>
                        <a:rPr kumimoji="1" lang="en-US" altLang="ja-JP" sz="2800" baseline="30000" dirty="0" smtClean="0"/>
                        <a:t>‡ </a:t>
                      </a:r>
                      <a:r>
                        <a:rPr kumimoji="1" lang="en-US" altLang="ja-JP" sz="2800" baseline="0" dirty="0" smtClean="0"/>
                        <a:t>(total score; Mean)</a:t>
                      </a:r>
                      <a:endParaRPr kumimoji="1" lang="ja-JP" altLang="en-US" sz="2800" dirty="0"/>
                    </a:p>
                  </a:txBody>
                  <a:tcPr anchor="ctr"/>
                </a:tc>
                <a:tc>
                  <a:txBody>
                    <a:bodyPr/>
                    <a:lstStyle/>
                    <a:p>
                      <a:endParaRPr kumimoji="1" lang="ja-JP" altLang="en-US" sz="2800" dirty="0"/>
                    </a:p>
                  </a:txBody>
                  <a:tcPr/>
                </a:tc>
                <a:tc>
                  <a:txBody>
                    <a:bodyPr/>
                    <a:lstStyle/>
                    <a:p>
                      <a:pPr algn="ctr"/>
                      <a:r>
                        <a:rPr kumimoji="1" lang="en-US" altLang="ja-JP" sz="2800" dirty="0" smtClean="0"/>
                        <a:t>7.87</a:t>
                      </a:r>
                      <a:endParaRPr kumimoji="1" lang="ja-JP" altLang="en-US" sz="2800" dirty="0"/>
                    </a:p>
                  </a:txBody>
                  <a:tcPr anchor="ctr"/>
                </a:tc>
                <a:tc>
                  <a:txBody>
                    <a:bodyPr/>
                    <a:lstStyle/>
                    <a:p>
                      <a:pPr algn="ctr"/>
                      <a:r>
                        <a:rPr kumimoji="1" lang="en-US" altLang="ja-JP" sz="2800" dirty="0" smtClean="0"/>
                        <a:t>7.75</a:t>
                      </a:r>
                      <a:endParaRPr kumimoji="1" lang="ja-JP" altLang="en-US" sz="2800" dirty="0"/>
                    </a:p>
                  </a:txBody>
                  <a:tcPr anchor="ctr"/>
                </a:tc>
                <a:tc>
                  <a:txBody>
                    <a:bodyPr/>
                    <a:lstStyle/>
                    <a:p>
                      <a:pPr algn="ctr"/>
                      <a:r>
                        <a:rPr kumimoji="1" lang="en-US" altLang="ja-JP" sz="2800" dirty="0" smtClean="0"/>
                        <a:t>0.91</a:t>
                      </a:r>
                      <a:endParaRPr kumimoji="1" lang="ja-JP" altLang="en-US" sz="2800" dirty="0"/>
                    </a:p>
                  </a:txBody>
                  <a:tcPr anchor="ctr"/>
                </a:tc>
                <a:tc>
                  <a:txBody>
                    <a:bodyPr/>
                    <a:lstStyle/>
                    <a:p>
                      <a:pPr algn="ctr"/>
                      <a:r>
                        <a:rPr kumimoji="1" lang="en-US" altLang="ja-JP" sz="2800" dirty="0" smtClean="0"/>
                        <a:t>8.48</a:t>
                      </a:r>
                      <a:endParaRPr kumimoji="1" lang="ja-JP" altLang="en-US" sz="2800" dirty="0"/>
                    </a:p>
                  </a:txBody>
                  <a:tcPr anchor="ctr"/>
                </a:tc>
                <a:tc>
                  <a:txBody>
                    <a:bodyPr/>
                    <a:lstStyle/>
                    <a:p>
                      <a:pPr algn="ctr"/>
                      <a:r>
                        <a:rPr kumimoji="1" lang="en-US" altLang="ja-JP" sz="2800" dirty="0" smtClean="0"/>
                        <a:t>7.53</a:t>
                      </a:r>
                      <a:endParaRPr kumimoji="1" lang="ja-JP" altLang="en-US" sz="2800" dirty="0"/>
                    </a:p>
                  </a:txBody>
                  <a:tcPr anchor="ctr"/>
                </a:tc>
                <a:tc>
                  <a:txBody>
                    <a:bodyPr/>
                    <a:lstStyle/>
                    <a:p>
                      <a:pPr algn="ctr"/>
                      <a:r>
                        <a:rPr kumimoji="1" lang="en-US" altLang="ja-JP" sz="2800" dirty="0" smtClean="0"/>
                        <a:t>0.13</a:t>
                      </a:r>
                      <a:endParaRPr kumimoji="1" lang="ja-JP" altLang="en-US" sz="2800" dirty="0"/>
                    </a:p>
                  </a:txBody>
                  <a:tcPr anchor="ctr"/>
                </a:tc>
              </a:tr>
            </a:tbl>
          </a:graphicData>
        </a:graphic>
      </p:graphicFrame>
      <p:sp>
        <p:nvSpPr>
          <p:cNvPr id="12" name="テキスト ボックス 11"/>
          <p:cNvSpPr txBox="1"/>
          <p:nvPr/>
        </p:nvSpPr>
        <p:spPr>
          <a:xfrm>
            <a:off x="15661952" y="25459182"/>
            <a:ext cx="14113568" cy="584775"/>
          </a:xfrm>
          <a:prstGeom prst="rect">
            <a:avLst/>
          </a:prstGeom>
          <a:noFill/>
        </p:spPr>
        <p:txBody>
          <a:bodyPr wrap="square" rtlCol="0">
            <a:spAutoFit/>
          </a:bodyPr>
          <a:lstStyle/>
          <a:p>
            <a:r>
              <a:rPr kumimoji="1" lang="en-US" altLang="ja-JP" sz="3200" dirty="0" smtClean="0"/>
              <a:t>Table 1. Characteristics about Serious insomnia and possible Depression</a:t>
            </a:r>
            <a:endParaRPr kumimoji="1" lang="ja-JP" altLang="en-US" sz="3200" dirty="0"/>
          </a:p>
        </p:txBody>
      </p:sp>
      <p:sp>
        <p:nvSpPr>
          <p:cNvPr id="13" name="テキスト ボックス 12"/>
          <p:cNvSpPr txBox="1"/>
          <p:nvPr/>
        </p:nvSpPr>
        <p:spPr>
          <a:xfrm>
            <a:off x="13807595" y="41805000"/>
            <a:ext cx="16192510" cy="1200329"/>
          </a:xfrm>
          <a:prstGeom prst="rect">
            <a:avLst/>
          </a:prstGeom>
          <a:noFill/>
        </p:spPr>
        <p:txBody>
          <a:bodyPr wrap="square" rtlCol="0">
            <a:spAutoFit/>
          </a:bodyPr>
          <a:lstStyle/>
          <a:p>
            <a:r>
              <a:rPr lang="ja-JP" altLang="en-US" sz="2400" baseline="30000" dirty="0" smtClean="0"/>
              <a:t>✝</a:t>
            </a:r>
            <a:r>
              <a:rPr lang="en-US" altLang="ja-JP" sz="2400" dirty="0" smtClean="0"/>
              <a:t>Pearson’s </a:t>
            </a:r>
            <a:r>
              <a:rPr lang="en-US" altLang="ja-JP" sz="2400" dirty="0"/>
              <a:t>c</a:t>
            </a:r>
            <a:r>
              <a:rPr lang="en-US" altLang="ja-JP" sz="2400" dirty="0" smtClean="0"/>
              <a:t>hi-square test or t-test</a:t>
            </a:r>
            <a:r>
              <a:rPr kumimoji="1" lang="en-US" altLang="ja-JP" sz="2400" dirty="0" smtClean="0"/>
              <a:t>       *: p&lt;0.05</a:t>
            </a:r>
          </a:p>
          <a:p>
            <a:r>
              <a:rPr lang="en-US" altLang="ja-JP" sz="2400" baseline="30000" dirty="0" smtClean="0"/>
              <a:t>‡ </a:t>
            </a:r>
            <a:r>
              <a:rPr lang="en-US" altLang="ja-JP" sz="2400" dirty="0" smtClean="0"/>
              <a:t> Living place language skill is a total score for the results of self-evaluation about reading, writing, and conversation scoring from poor=1, to good=5; full marks are 15 point </a:t>
            </a:r>
            <a:endParaRPr kumimoji="1" lang="ja-JP" altLang="en-US" sz="2400" dirty="0"/>
          </a:p>
        </p:txBody>
      </p:sp>
      <p:grpSp>
        <p:nvGrpSpPr>
          <p:cNvPr id="14" name="グループ化 13"/>
          <p:cNvGrpSpPr/>
          <p:nvPr/>
        </p:nvGrpSpPr>
        <p:grpSpPr>
          <a:xfrm>
            <a:off x="887555" y="31810038"/>
            <a:ext cx="12967806" cy="10859058"/>
            <a:chOff x="671758" y="33542346"/>
            <a:chExt cx="12967806" cy="10434098"/>
          </a:xfrm>
        </p:grpSpPr>
        <p:sp>
          <p:nvSpPr>
            <p:cNvPr id="30" name="テキスト ボックス 29"/>
            <p:cNvSpPr txBox="1"/>
            <p:nvPr/>
          </p:nvSpPr>
          <p:spPr>
            <a:xfrm>
              <a:off x="3780859" y="33542346"/>
              <a:ext cx="6984776" cy="646331"/>
            </a:xfrm>
            <a:prstGeom prst="rect">
              <a:avLst/>
            </a:prstGeom>
            <a:noFill/>
          </p:spPr>
          <p:txBody>
            <a:bodyPr wrap="square" rtlCol="0">
              <a:spAutoFit/>
            </a:bodyPr>
            <a:lstStyle/>
            <a:p>
              <a:r>
                <a:rPr lang="en-US" altLang="ja-JP" sz="3600" b="1" dirty="0" smtClean="0"/>
                <a:t>Living place</a:t>
              </a:r>
              <a:r>
                <a:rPr kumimoji="1" lang="en-US" altLang="ja-JP" sz="3600" b="1" dirty="0" smtClean="0"/>
                <a:t> distribution</a:t>
              </a:r>
              <a:endParaRPr kumimoji="1" lang="ja-JP" altLang="en-US" sz="3600" b="1" dirty="0"/>
            </a:p>
          </p:txBody>
        </p:sp>
        <p:grpSp>
          <p:nvGrpSpPr>
            <p:cNvPr id="6" name="グループ化 5"/>
            <p:cNvGrpSpPr/>
            <p:nvPr/>
          </p:nvGrpSpPr>
          <p:grpSpPr>
            <a:xfrm>
              <a:off x="671758" y="41914341"/>
              <a:ext cx="12967806" cy="2062103"/>
              <a:chOff x="750960" y="42004932"/>
              <a:chExt cx="12967806" cy="2062103"/>
            </a:xfrm>
          </p:grpSpPr>
          <p:sp>
            <p:nvSpPr>
              <p:cNvPr id="28" name="テキスト ボックス 27"/>
              <p:cNvSpPr txBox="1"/>
              <p:nvPr/>
            </p:nvSpPr>
            <p:spPr>
              <a:xfrm>
                <a:off x="750960" y="42004932"/>
                <a:ext cx="12967806" cy="2062103"/>
              </a:xfrm>
              <a:prstGeom prst="rect">
                <a:avLst/>
              </a:prstGeom>
              <a:noFill/>
            </p:spPr>
            <p:txBody>
              <a:bodyPr wrap="square" rtlCol="0">
                <a:spAutoFit/>
              </a:bodyPr>
              <a:lstStyle/>
              <a:p>
                <a:r>
                  <a:rPr kumimoji="1" lang="en-US" altLang="ja-JP" sz="3200" dirty="0" smtClean="0"/>
                  <a:t>     USA (</a:t>
                </a:r>
                <a:r>
                  <a:rPr lang="en-US" altLang="ja-JP" sz="3200" dirty="0" smtClean="0"/>
                  <a:t>108</a:t>
                </a:r>
                <a:r>
                  <a:rPr kumimoji="1" lang="en-US" altLang="ja-JP" sz="3200" dirty="0" smtClean="0"/>
                  <a:t>),        Thailand (48),        Zambia, UAE (10),       </a:t>
                </a:r>
                <a:r>
                  <a:rPr lang="en-US" altLang="ja-JP" sz="3200" dirty="0"/>
                  <a:t>UK (8), </a:t>
                </a:r>
                <a:endParaRPr lang="en-US" altLang="ja-JP" sz="3200" dirty="0" smtClean="0"/>
              </a:p>
              <a:p>
                <a:r>
                  <a:rPr lang="en-US" altLang="ja-JP" sz="3200" dirty="0" smtClean="0"/>
                  <a:t>     Uzbekistan (6),</a:t>
                </a:r>
                <a:r>
                  <a:rPr kumimoji="1" lang="en-US" altLang="ja-JP" sz="3200" dirty="0" smtClean="0"/>
                  <a:t>        Germany, Cambodia (4),        </a:t>
                </a:r>
                <a:r>
                  <a:rPr lang="en-US" altLang="ja-JP" sz="3200" dirty="0" smtClean="0"/>
                  <a:t>Honduras, </a:t>
                </a:r>
                <a:r>
                  <a:rPr kumimoji="1" lang="en-US" altLang="ja-JP" sz="3200" dirty="0" smtClean="0"/>
                  <a:t>Kenya (3),        </a:t>
                </a:r>
              </a:p>
              <a:p>
                <a:r>
                  <a:rPr kumimoji="1" lang="en-US" altLang="ja-JP" sz="3200" dirty="0" smtClean="0"/>
                  <a:t>     9 countries(2),         </a:t>
                </a:r>
                <a:r>
                  <a:rPr lang="en-US" altLang="ja-JP" sz="3200" dirty="0" smtClean="0"/>
                  <a:t>18 countries (1)   </a:t>
                </a:r>
              </a:p>
              <a:p>
                <a:r>
                  <a:rPr lang="en-US" altLang="ja-JP" sz="3200" dirty="0" smtClean="0"/>
                  <a:t>The number in parentheses are shown as answered people’s number</a:t>
                </a:r>
                <a:endParaRPr kumimoji="1" lang="ja-JP" altLang="en-US" sz="3200" dirty="0"/>
              </a:p>
            </p:txBody>
          </p:sp>
          <p:sp>
            <p:nvSpPr>
              <p:cNvPr id="36" name="正方形/長方形 35"/>
              <p:cNvSpPr/>
              <p:nvPr/>
            </p:nvSpPr>
            <p:spPr>
              <a:xfrm flipV="1">
                <a:off x="4076085" y="42614044"/>
                <a:ext cx="365050" cy="334417"/>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正方形/長方形 36"/>
              <p:cNvSpPr/>
              <p:nvPr/>
            </p:nvSpPr>
            <p:spPr>
              <a:xfrm>
                <a:off x="8828613" y="42614044"/>
                <a:ext cx="360040" cy="29238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正方形/長方形 37"/>
              <p:cNvSpPr/>
              <p:nvPr/>
            </p:nvSpPr>
            <p:spPr>
              <a:xfrm>
                <a:off x="4148093" y="43098374"/>
                <a:ext cx="360040" cy="292388"/>
              </a:xfrm>
              <a:prstGeom prst="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正方形/長方形 38"/>
              <p:cNvSpPr/>
              <p:nvPr/>
            </p:nvSpPr>
            <p:spPr>
              <a:xfrm>
                <a:off x="903551" y="43098374"/>
                <a:ext cx="360040" cy="292388"/>
              </a:xfrm>
              <a:prstGeom prst="rect">
                <a:avLst/>
              </a:prstGeom>
              <a:solidFill>
                <a:srgbClr val="32EE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p:cNvSpPr/>
              <p:nvPr/>
            </p:nvSpPr>
            <p:spPr>
              <a:xfrm>
                <a:off x="900312" y="42143312"/>
                <a:ext cx="360040" cy="29238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正方形/長方形 32"/>
              <p:cNvSpPr/>
              <p:nvPr/>
            </p:nvSpPr>
            <p:spPr>
              <a:xfrm>
                <a:off x="3356005" y="42143312"/>
                <a:ext cx="360040" cy="29238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p:nvPr/>
            </p:nvSpPr>
            <p:spPr>
              <a:xfrm>
                <a:off x="9980741" y="42143312"/>
                <a:ext cx="360040" cy="29238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正方形/長方形 34"/>
              <p:cNvSpPr/>
              <p:nvPr/>
            </p:nvSpPr>
            <p:spPr>
              <a:xfrm>
                <a:off x="6359679" y="42143312"/>
                <a:ext cx="360040" cy="292388"/>
              </a:xfrm>
              <a:prstGeom prst="rect">
                <a:avLst/>
              </a:prstGeom>
              <a:solidFill>
                <a:srgbClr val="FF33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grpSp>
        <p:nvGrpSpPr>
          <p:cNvPr id="19" name="グループ化 18"/>
          <p:cNvGrpSpPr/>
          <p:nvPr/>
        </p:nvGrpSpPr>
        <p:grpSpPr>
          <a:xfrm>
            <a:off x="6131598" y="26901085"/>
            <a:ext cx="7658146" cy="4381097"/>
            <a:chOff x="6131598" y="26901085"/>
            <a:chExt cx="7658146" cy="4381097"/>
          </a:xfrm>
        </p:grpSpPr>
        <p:sp>
          <p:nvSpPr>
            <p:cNvPr id="27" name="テキスト ボックス 26"/>
            <p:cNvSpPr txBox="1"/>
            <p:nvPr/>
          </p:nvSpPr>
          <p:spPr>
            <a:xfrm>
              <a:off x="6131598" y="26901085"/>
              <a:ext cx="6984776" cy="646331"/>
            </a:xfrm>
            <a:prstGeom prst="rect">
              <a:avLst/>
            </a:prstGeom>
            <a:solidFill>
              <a:schemeClr val="bg1"/>
            </a:solidFill>
          </p:spPr>
          <p:txBody>
            <a:bodyPr wrap="square" rtlCol="0">
              <a:spAutoFit/>
            </a:bodyPr>
            <a:lstStyle/>
            <a:p>
              <a:r>
                <a:rPr kumimoji="1" lang="en-US" altLang="ja-JP" sz="3600" b="1" dirty="0" smtClean="0"/>
                <a:t>              Age distribution</a:t>
              </a:r>
              <a:endParaRPr kumimoji="1" lang="ja-JP" altLang="en-US" sz="3600" b="1" dirty="0"/>
            </a:p>
          </p:txBody>
        </p:sp>
        <p:sp>
          <p:nvSpPr>
            <p:cNvPr id="18" name="テキスト ボックス 17"/>
            <p:cNvSpPr txBox="1"/>
            <p:nvPr/>
          </p:nvSpPr>
          <p:spPr>
            <a:xfrm>
              <a:off x="6154485" y="27445791"/>
              <a:ext cx="650483" cy="461665"/>
            </a:xfrm>
            <a:prstGeom prst="rect">
              <a:avLst/>
            </a:prstGeom>
            <a:noFill/>
          </p:spPr>
          <p:txBody>
            <a:bodyPr wrap="square" rtlCol="0">
              <a:spAutoFit/>
            </a:bodyPr>
            <a:lstStyle/>
            <a:p>
              <a:r>
                <a:rPr kumimoji="1" lang="en-US" altLang="ja-JP" sz="2400" dirty="0" smtClean="0"/>
                <a:t>(N)</a:t>
              </a:r>
              <a:endParaRPr kumimoji="1" lang="ja-JP" altLang="en-US" sz="2400" dirty="0" smtClean="0"/>
            </a:p>
          </p:txBody>
        </p:sp>
        <p:sp>
          <p:nvSpPr>
            <p:cNvPr id="40" name="テキスト ボックス 39"/>
            <p:cNvSpPr txBox="1"/>
            <p:nvPr/>
          </p:nvSpPr>
          <p:spPr>
            <a:xfrm>
              <a:off x="12061552" y="30820517"/>
              <a:ext cx="1728192" cy="461665"/>
            </a:xfrm>
            <a:prstGeom prst="rect">
              <a:avLst/>
            </a:prstGeom>
            <a:noFill/>
          </p:spPr>
          <p:txBody>
            <a:bodyPr wrap="square" rtlCol="0">
              <a:spAutoFit/>
            </a:bodyPr>
            <a:lstStyle/>
            <a:p>
              <a:r>
                <a:rPr kumimoji="1" lang="en-US" altLang="ja-JP" sz="2400" dirty="0" smtClean="0"/>
                <a:t>(Years old)</a:t>
              </a:r>
              <a:endParaRPr kumimoji="1" lang="ja-JP" altLang="en-US" sz="2400" dirty="0" smtClean="0"/>
            </a:p>
          </p:txBody>
        </p:sp>
      </p:grpSp>
      <p:sp>
        <p:nvSpPr>
          <p:cNvPr id="41" name="正方形/長方形 40"/>
          <p:cNvSpPr/>
          <p:nvPr/>
        </p:nvSpPr>
        <p:spPr>
          <a:xfrm>
            <a:off x="1036907" y="41156928"/>
            <a:ext cx="360040" cy="292388"/>
          </a:xfrm>
          <a:prstGeom prst="rect">
            <a:avLst/>
          </a:prstGeom>
          <a:solidFill>
            <a:srgbClr val="9C63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8420177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320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1259</TotalTime>
  <Words>731</Words>
  <Application>Microsoft Office PowerPoint</Application>
  <PresentationFormat>ユーザー設定</PresentationFormat>
  <Paragraphs>180</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The Mental Health Research for Japanese who are living in outside Japan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病院勤務者における抑うつ傾向の要因について 依田　健志</dc:title>
  <dc:creator>Takeshi Yoda</dc:creator>
  <cp:lastModifiedBy>Takeshi Yoda</cp:lastModifiedBy>
  <cp:revision>88</cp:revision>
  <cp:lastPrinted>2015-02-04T14:42:49Z</cp:lastPrinted>
  <dcterms:created xsi:type="dcterms:W3CDTF">2013-05-10T07:47:41Z</dcterms:created>
  <dcterms:modified xsi:type="dcterms:W3CDTF">2015-02-09T09:19:17Z</dcterms:modified>
</cp:coreProperties>
</file>